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Barlow Medium"/>
      <p:regular r:id="rId35"/>
      <p:bold r:id="rId36"/>
      <p:italic r:id="rId37"/>
      <p:boldItalic r:id="rId38"/>
    </p:embeddedFont>
    <p:embeddedFont>
      <p:font typeface="Barlow"/>
      <p:regular r:id="rId39"/>
      <p:bold r:id="rId40"/>
      <p:italic r:id="rId41"/>
      <p:boldItalic r:id="rId42"/>
    </p:embeddedFont>
    <p:embeddedFont>
      <p:font typeface="Barlow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bold.fntdata"/><Relationship Id="rId20" Type="http://schemas.openxmlformats.org/officeDocument/2006/relationships/slide" Target="slides/slide15.xml"/><Relationship Id="rId42" Type="http://schemas.openxmlformats.org/officeDocument/2006/relationships/font" Target="fonts/Barlow-boldItalic.fntdata"/><Relationship Id="rId41" Type="http://schemas.openxmlformats.org/officeDocument/2006/relationships/font" Target="fonts/Barlow-italic.fntdata"/><Relationship Id="rId22" Type="http://schemas.openxmlformats.org/officeDocument/2006/relationships/slide" Target="slides/slide17.xml"/><Relationship Id="rId44" Type="http://schemas.openxmlformats.org/officeDocument/2006/relationships/font" Target="fonts/BarlowLight-bold.fntdata"/><Relationship Id="rId21" Type="http://schemas.openxmlformats.org/officeDocument/2006/relationships/slide" Target="slides/slide16.xml"/><Relationship Id="rId43" Type="http://schemas.openxmlformats.org/officeDocument/2006/relationships/font" Target="fonts/BarlowLight-regular.fntdata"/><Relationship Id="rId24" Type="http://schemas.openxmlformats.org/officeDocument/2006/relationships/slide" Target="slides/slide19.xml"/><Relationship Id="rId46" Type="http://schemas.openxmlformats.org/officeDocument/2006/relationships/font" Target="fonts/Barlow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Barlow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BarlowMedium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BarlowMedium-italic.fntdata"/><Relationship Id="rId14" Type="http://schemas.openxmlformats.org/officeDocument/2006/relationships/slide" Target="slides/slide9.xml"/><Relationship Id="rId36" Type="http://schemas.openxmlformats.org/officeDocument/2006/relationships/font" Target="fonts/BarlowMedium-bold.fntdata"/><Relationship Id="rId17" Type="http://schemas.openxmlformats.org/officeDocument/2006/relationships/slide" Target="slides/slide12.xml"/><Relationship Id="rId39" Type="http://schemas.openxmlformats.org/officeDocument/2006/relationships/font" Target="fonts/Barlow-regular.fntdata"/><Relationship Id="rId16" Type="http://schemas.openxmlformats.org/officeDocument/2006/relationships/slide" Target="slides/slide11.xml"/><Relationship Id="rId38" Type="http://schemas.openxmlformats.org/officeDocument/2006/relationships/font" Target="fonts/BarlowMedium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6bd775db8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06bd775db8_5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6bd775db8_5_1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6bd775db8_5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141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26 columns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bd775db8_5_1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06bd775db8_5_14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bd775db8_5_1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bd775db8_5_1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bd775db8_5_1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6bd775db8_5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6bd775db8_5_1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6bd775db8_5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6bd775db8_5_1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06bd775db8_5_14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6bd775db8_5_1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6bd775db8_5_1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6bd775db8_5_13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6bd775db8_5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6bd775db8_5_1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6bd775db8_5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6bd775db8_5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06bd775db8_5_1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6bd775db8_5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06bd775db8_5_1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6bd775db8_5_15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6bd775db8_5_1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6bd775db8_5_16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6bd775db8_5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bd775db8_5_16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bd775db8_5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6bd775db8_5_16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6bd775db8_5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6bd775db8_5_16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6bd775db8_5_1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6bd775db8_5_1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06bd775db8_5_1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717703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717703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717703f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717703f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06bd775db8_5_14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06bd775db8_5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6bd775db8_5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06bd775db8_5_9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6bd775db8_5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06bd775db8_5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bd775db8_5_1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6bd775db8_5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71ac5ae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71ac5ae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6bd775db8_5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06bd775db8_5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6bd775db8_5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06bd775db8_5_1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6bd775db8_5_1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6bd775db8_5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based on race and 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356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columns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6bd775db8_5_12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6bd775db8_5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6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6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1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.jpg"/><Relationship Id="rId11" Type="http://schemas.openxmlformats.org/officeDocument/2006/relationships/image" Target="../media/image19.png"/><Relationship Id="rId10" Type="http://schemas.openxmlformats.org/officeDocument/2006/relationships/image" Target="../media/image32.png"/><Relationship Id="rId9" Type="http://schemas.openxmlformats.org/officeDocument/2006/relationships/image" Target="../media/image12.png"/><Relationship Id="rId5" Type="http://schemas.openxmlformats.org/officeDocument/2006/relationships/image" Target="../media/image2.jp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type="ctrTitle"/>
          </p:nvPr>
        </p:nvSpPr>
        <p:spPr>
          <a:xfrm>
            <a:off x="514350" y="16859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Crime</a:t>
            </a:r>
            <a:endParaRPr/>
          </a:p>
        </p:txBody>
      </p:sp>
      <p:sp>
        <p:nvSpPr>
          <p:cNvPr id="105" name="Google Shape;105;p24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5793955" y="3924300"/>
            <a:ext cx="1219200" cy="121919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4"/>
          <p:cNvSpPr/>
          <p:nvPr/>
        </p:nvSpPr>
        <p:spPr>
          <a:xfrm>
            <a:off x="7475052" y="4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24"/>
          <p:cNvGrpSpPr/>
          <p:nvPr/>
        </p:nvGrpSpPr>
        <p:grpSpPr>
          <a:xfrm>
            <a:off x="5925955" y="1558676"/>
            <a:ext cx="1343067" cy="1787433"/>
            <a:chOff x="16210319" y="1050931"/>
            <a:chExt cx="899395" cy="1196968"/>
          </a:xfrm>
        </p:grpSpPr>
        <p:sp>
          <p:nvSpPr>
            <p:cNvPr id="109" name="Google Shape;109;p24"/>
            <p:cNvSpPr/>
            <p:nvPr/>
          </p:nvSpPr>
          <p:spPr>
            <a:xfrm>
              <a:off x="16508852" y="1064636"/>
              <a:ext cx="387234" cy="312742"/>
            </a:xfrm>
            <a:custGeom>
              <a:rect b="b" l="l" r="r" t="t"/>
              <a:pathLst>
                <a:path extrusionOk="0" h="312742" w="387234">
                  <a:moveTo>
                    <a:pt x="151165" y="0"/>
                  </a:moveTo>
                  <a:cubicBezTo>
                    <a:pt x="93637" y="0"/>
                    <a:pt x="40956" y="20602"/>
                    <a:pt x="0" y="54765"/>
                  </a:cubicBezTo>
                  <a:cubicBezTo>
                    <a:pt x="13446" y="122893"/>
                    <a:pt x="62657" y="195406"/>
                    <a:pt x="138851" y="248046"/>
                  </a:cubicBezTo>
                  <a:cubicBezTo>
                    <a:pt x="218521" y="303090"/>
                    <a:pt x="308135" y="322932"/>
                    <a:pt x="378154" y="307871"/>
                  </a:cubicBezTo>
                  <a:cubicBezTo>
                    <a:pt x="384024" y="282776"/>
                    <a:pt x="387234" y="258302"/>
                    <a:pt x="387234" y="235841"/>
                  </a:cubicBezTo>
                  <a:cubicBezTo>
                    <a:pt x="387234" y="105590"/>
                    <a:pt x="281543" y="0"/>
                    <a:pt x="151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4"/>
            <p:cNvSpPr/>
            <p:nvPr/>
          </p:nvSpPr>
          <p:spPr>
            <a:xfrm>
              <a:off x="16346441" y="1198205"/>
              <a:ext cx="313576" cy="462991"/>
            </a:xfrm>
            <a:custGeom>
              <a:rect b="b" l="l" r="r" t="t"/>
              <a:pathLst>
                <a:path extrusionOk="0" h="462991" w="313576">
                  <a:moveTo>
                    <a:pt x="77507" y="102273"/>
                  </a:moveTo>
                  <a:cubicBezTo>
                    <a:pt x="77507" y="65700"/>
                    <a:pt x="86083" y="31211"/>
                    <a:pt x="100955" y="317"/>
                  </a:cubicBezTo>
                  <a:lnTo>
                    <a:pt x="100799" y="0"/>
                  </a:lnTo>
                  <a:cubicBezTo>
                    <a:pt x="100799" y="0"/>
                    <a:pt x="-55690" y="231721"/>
                    <a:pt x="21299" y="381081"/>
                  </a:cubicBezTo>
                  <a:cubicBezTo>
                    <a:pt x="98289" y="530441"/>
                    <a:pt x="313577" y="429872"/>
                    <a:pt x="313577" y="429872"/>
                  </a:cubicBezTo>
                  <a:cubicBezTo>
                    <a:pt x="183198" y="429872"/>
                    <a:pt x="77507" y="232525"/>
                    <a:pt x="77507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4"/>
            <p:cNvSpPr/>
            <p:nvPr/>
          </p:nvSpPr>
          <p:spPr>
            <a:xfrm>
              <a:off x="16660016" y="1198205"/>
              <a:ext cx="313576" cy="462991"/>
            </a:xfrm>
            <a:custGeom>
              <a:rect b="b" l="l" r="r" t="t"/>
              <a:pathLst>
                <a:path extrusionOk="0" h="462991" w="313576">
                  <a:moveTo>
                    <a:pt x="236070" y="102273"/>
                  </a:moveTo>
                  <a:cubicBezTo>
                    <a:pt x="236070" y="65700"/>
                    <a:pt x="227494" y="31211"/>
                    <a:pt x="212621" y="317"/>
                  </a:cubicBezTo>
                  <a:lnTo>
                    <a:pt x="212778" y="0"/>
                  </a:lnTo>
                  <a:cubicBezTo>
                    <a:pt x="212778" y="0"/>
                    <a:pt x="369267" y="231721"/>
                    <a:pt x="292278" y="381081"/>
                  </a:cubicBezTo>
                  <a:cubicBezTo>
                    <a:pt x="215288" y="530441"/>
                    <a:pt x="0" y="429872"/>
                    <a:pt x="0" y="429872"/>
                  </a:cubicBezTo>
                  <a:cubicBezTo>
                    <a:pt x="130378" y="429872"/>
                    <a:pt x="236070" y="232525"/>
                    <a:pt x="236070" y="1022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4"/>
            <p:cNvSpPr/>
            <p:nvPr/>
          </p:nvSpPr>
          <p:spPr>
            <a:xfrm>
              <a:off x="16410223" y="1050931"/>
              <a:ext cx="499580" cy="590851"/>
            </a:xfrm>
            <a:custGeom>
              <a:rect b="b" l="l" r="r" t="t"/>
              <a:pathLst>
                <a:path extrusionOk="0" h="590851" w="499580">
                  <a:moveTo>
                    <a:pt x="249794" y="590851"/>
                  </a:moveTo>
                  <a:cubicBezTo>
                    <a:pt x="107264" y="590851"/>
                    <a:pt x="0" y="383806"/>
                    <a:pt x="0" y="249546"/>
                  </a:cubicBezTo>
                  <a:cubicBezTo>
                    <a:pt x="0" y="111946"/>
                    <a:pt x="112054" y="0"/>
                    <a:pt x="249794" y="0"/>
                  </a:cubicBezTo>
                  <a:cubicBezTo>
                    <a:pt x="387526" y="0"/>
                    <a:pt x="499581" y="111946"/>
                    <a:pt x="499581" y="249546"/>
                  </a:cubicBezTo>
                  <a:cubicBezTo>
                    <a:pt x="499581" y="383806"/>
                    <a:pt x="392317" y="590851"/>
                    <a:pt x="249794" y="590851"/>
                  </a:cubicBezTo>
                  <a:close/>
                  <a:moveTo>
                    <a:pt x="249794" y="27414"/>
                  </a:moveTo>
                  <a:cubicBezTo>
                    <a:pt x="127188" y="27414"/>
                    <a:pt x="27441" y="127065"/>
                    <a:pt x="27441" y="249546"/>
                  </a:cubicBezTo>
                  <a:cubicBezTo>
                    <a:pt x="27441" y="373499"/>
                    <a:pt x="127054" y="563437"/>
                    <a:pt x="249794" y="563437"/>
                  </a:cubicBezTo>
                  <a:cubicBezTo>
                    <a:pt x="372527" y="563437"/>
                    <a:pt x="472140" y="373499"/>
                    <a:pt x="472140" y="249546"/>
                  </a:cubicBezTo>
                  <a:cubicBezTo>
                    <a:pt x="472140" y="127065"/>
                    <a:pt x="372393" y="27414"/>
                    <a:pt x="249794" y="27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16210319" y="1708485"/>
              <a:ext cx="899395" cy="539414"/>
            </a:xfrm>
            <a:custGeom>
              <a:rect b="b" l="l" r="r" t="t"/>
              <a:pathLst>
                <a:path extrusionOk="0" h="539414" w="899395">
                  <a:moveTo>
                    <a:pt x="885674" y="539414"/>
                  </a:moveTo>
                  <a:lnTo>
                    <a:pt x="13721" y="539414"/>
                  </a:lnTo>
                  <a:cubicBezTo>
                    <a:pt x="9594" y="539414"/>
                    <a:pt x="5688" y="537560"/>
                    <a:pt x="3082" y="534361"/>
                  </a:cubicBezTo>
                  <a:cubicBezTo>
                    <a:pt x="476" y="531169"/>
                    <a:pt x="-549" y="526966"/>
                    <a:pt x="282" y="522930"/>
                  </a:cubicBezTo>
                  <a:lnTo>
                    <a:pt x="57006" y="248962"/>
                  </a:lnTo>
                  <a:cubicBezTo>
                    <a:pt x="82082" y="127867"/>
                    <a:pt x="177113" y="36160"/>
                    <a:pt x="299122" y="15332"/>
                  </a:cubicBezTo>
                  <a:lnTo>
                    <a:pt x="328807" y="10265"/>
                  </a:lnTo>
                  <a:cubicBezTo>
                    <a:pt x="409032" y="-3422"/>
                    <a:pt x="490376" y="-3422"/>
                    <a:pt x="570588" y="10265"/>
                  </a:cubicBezTo>
                  <a:lnTo>
                    <a:pt x="600273" y="15332"/>
                  </a:lnTo>
                  <a:cubicBezTo>
                    <a:pt x="722276" y="36167"/>
                    <a:pt x="817307" y="127867"/>
                    <a:pt x="842383" y="248962"/>
                  </a:cubicBezTo>
                  <a:lnTo>
                    <a:pt x="899113" y="522930"/>
                  </a:lnTo>
                  <a:cubicBezTo>
                    <a:pt x="899944" y="526966"/>
                    <a:pt x="898919" y="531169"/>
                    <a:pt x="896313" y="534361"/>
                  </a:cubicBezTo>
                  <a:cubicBezTo>
                    <a:pt x="893707" y="537560"/>
                    <a:pt x="889801" y="539414"/>
                    <a:pt x="885674" y="539414"/>
                  </a:cubicBezTo>
                  <a:close/>
                  <a:moveTo>
                    <a:pt x="30570" y="512000"/>
                  </a:moveTo>
                  <a:lnTo>
                    <a:pt x="868825" y="512000"/>
                  </a:lnTo>
                  <a:lnTo>
                    <a:pt x="815505" y="254517"/>
                  </a:lnTo>
                  <a:lnTo>
                    <a:pt x="815505" y="254517"/>
                  </a:lnTo>
                  <a:cubicBezTo>
                    <a:pt x="792740" y="144552"/>
                    <a:pt x="706438" y="61272"/>
                    <a:pt x="595651" y="42358"/>
                  </a:cubicBezTo>
                  <a:lnTo>
                    <a:pt x="565966" y="37291"/>
                  </a:lnTo>
                  <a:cubicBezTo>
                    <a:pt x="488802" y="24113"/>
                    <a:pt x="410566" y="24120"/>
                    <a:pt x="333430" y="37291"/>
                  </a:cubicBezTo>
                  <a:lnTo>
                    <a:pt x="303744" y="42358"/>
                  </a:lnTo>
                  <a:cubicBezTo>
                    <a:pt x="192950" y="61272"/>
                    <a:pt x="106648" y="144552"/>
                    <a:pt x="83884" y="254517"/>
                  </a:cubicBezTo>
                  <a:lnTo>
                    <a:pt x="30570" y="5120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16366577" y="2055163"/>
              <a:ext cx="27440" cy="192736"/>
            </a:xfrm>
            <a:custGeom>
              <a:rect b="b" l="l" r="r" t="t"/>
              <a:pathLst>
                <a:path extrusionOk="0" h="192736" w="2744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16926016" y="2055163"/>
              <a:ext cx="27440" cy="192736"/>
            </a:xfrm>
            <a:custGeom>
              <a:rect b="b" l="l" r="r" t="t"/>
              <a:pathLst>
                <a:path extrusionOk="0" h="192736" w="27440">
                  <a:moveTo>
                    <a:pt x="13720" y="192736"/>
                  </a:moveTo>
                  <a:cubicBezTo>
                    <a:pt x="6143" y="192736"/>
                    <a:pt x="0" y="186599"/>
                    <a:pt x="0" y="179029"/>
                  </a:cubicBezTo>
                  <a:lnTo>
                    <a:pt x="0" y="13707"/>
                  </a:lnTo>
                  <a:cubicBezTo>
                    <a:pt x="0" y="6137"/>
                    <a:pt x="6143" y="0"/>
                    <a:pt x="13720" y="0"/>
                  </a:cubicBezTo>
                  <a:cubicBezTo>
                    <a:pt x="21297" y="0"/>
                    <a:pt x="27441" y="6137"/>
                    <a:pt x="27441" y="13707"/>
                  </a:cubicBezTo>
                  <a:lnTo>
                    <a:pt x="27441" y="179029"/>
                  </a:lnTo>
                  <a:cubicBezTo>
                    <a:pt x="27441" y="186599"/>
                    <a:pt x="21297" y="192736"/>
                    <a:pt x="13720" y="1927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24"/>
          <p:cNvGrpSpPr/>
          <p:nvPr/>
        </p:nvGrpSpPr>
        <p:grpSpPr>
          <a:xfrm>
            <a:off x="7475058" y="1615274"/>
            <a:ext cx="1343108" cy="1730816"/>
            <a:chOff x="14510931" y="6194425"/>
            <a:chExt cx="899483" cy="1196968"/>
          </a:xfrm>
        </p:grpSpPr>
        <p:sp>
          <p:nvSpPr>
            <p:cNvPr id="117" name="Google Shape;117;p24"/>
            <p:cNvSpPr/>
            <p:nvPr/>
          </p:nvSpPr>
          <p:spPr>
            <a:xfrm>
              <a:off x="14723484" y="6208133"/>
              <a:ext cx="468941" cy="218091"/>
            </a:xfrm>
            <a:custGeom>
              <a:rect b="b" l="l" r="r" t="t"/>
              <a:pathLst>
                <a:path extrusionOk="0" h="218091" w="468941">
                  <a:moveTo>
                    <a:pt x="233847" y="0"/>
                  </a:moveTo>
                  <a:cubicBezTo>
                    <a:pt x="113761" y="0"/>
                    <a:pt x="14846" y="89679"/>
                    <a:pt x="0" y="205616"/>
                  </a:cubicBezTo>
                  <a:cubicBezTo>
                    <a:pt x="73935" y="204855"/>
                    <a:pt x="138360" y="165093"/>
                    <a:pt x="174057" y="106004"/>
                  </a:cubicBezTo>
                  <a:cubicBezTo>
                    <a:pt x="194085" y="112498"/>
                    <a:pt x="215413" y="116103"/>
                    <a:pt x="237608" y="116103"/>
                  </a:cubicBezTo>
                  <a:cubicBezTo>
                    <a:pt x="255152" y="116103"/>
                    <a:pt x="272089" y="113673"/>
                    <a:pt x="288349" y="109549"/>
                  </a:cubicBezTo>
                  <a:cubicBezTo>
                    <a:pt x="322932" y="173913"/>
                    <a:pt x="390779" y="217756"/>
                    <a:pt x="468942" y="218092"/>
                  </a:cubicBezTo>
                  <a:cubicBezTo>
                    <a:pt x="459866" y="96165"/>
                    <a:pt x="358210" y="0"/>
                    <a:pt x="23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14510931" y="6851917"/>
              <a:ext cx="899483" cy="539476"/>
            </a:xfrm>
            <a:custGeom>
              <a:rect b="b" l="l" r="r" t="t"/>
              <a:pathLst>
                <a:path extrusionOk="0" h="539476" w="899483">
                  <a:moveTo>
                    <a:pt x="885761" y="539477"/>
                  </a:moveTo>
                  <a:lnTo>
                    <a:pt x="13723" y="539477"/>
                  </a:lnTo>
                  <a:cubicBezTo>
                    <a:pt x="9595" y="539477"/>
                    <a:pt x="5689" y="537623"/>
                    <a:pt x="3083" y="534423"/>
                  </a:cubicBezTo>
                  <a:cubicBezTo>
                    <a:pt x="476" y="531230"/>
                    <a:pt x="-549" y="527027"/>
                    <a:pt x="282" y="522990"/>
                  </a:cubicBezTo>
                  <a:lnTo>
                    <a:pt x="57012" y="248993"/>
                  </a:lnTo>
                  <a:cubicBezTo>
                    <a:pt x="82090" y="127885"/>
                    <a:pt x="177131" y="36169"/>
                    <a:pt x="299154" y="15338"/>
                  </a:cubicBezTo>
                  <a:lnTo>
                    <a:pt x="328835" y="10271"/>
                  </a:lnTo>
                  <a:cubicBezTo>
                    <a:pt x="409062" y="-3424"/>
                    <a:pt x="490422" y="-3424"/>
                    <a:pt x="570649" y="10271"/>
                  </a:cubicBezTo>
                  <a:lnTo>
                    <a:pt x="600330" y="15338"/>
                  </a:lnTo>
                  <a:cubicBezTo>
                    <a:pt x="722353" y="36169"/>
                    <a:pt x="817394" y="127885"/>
                    <a:pt x="842472" y="248993"/>
                  </a:cubicBezTo>
                  <a:lnTo>
                    <a:pt x="899202" y="522990"/>
                  </a:lnTo>
                  <a:cubicBezTo>
                    <a:pt x="900033" y="527027"/>
                    <a:pt x="899008" y="531230"/>
                    <a:pt x="896401" y="534423"/>
                  </a:cubicBezTo>
                  <a:cubicBezTo>
                    <a:pt x="893795" y="537623"/>
                    <a:pt x="889889" y="539477"/>
                    <a:pt x="885761" y="539477"/>
                  </a:cubicBezTo>
                  <a:close/>
                  <a:moveTo>
                    <a:pt x="30573" y="512060"/>
                  </a:moveTo>
                  <a:lnTo>
                    <a:pt x="868911" y="512060"/>
                  </a:lnTo>
                  <a:lnTo>
                    <a:pt x="815591" y="254549"/>
                  </a:lnTo>
                  <a:cubicBezTo>
                    <a:pt x="792824" y="144572"/>
                    <a:pt x="706513" y="61284"/>
                    <a:pt x="595707" y="42367"/>
                  </a:cubicBezTo>
                  <a:lnTo>
                    <a:pt x="566026" y="37300"/>
                  </a:lnTo>
                  <a:cubicBezTo>
                    <a:pt x="488867" y="24127"/>
                    <a:pt x="410617" y="24127"/>
                    <a:pt x="333458" y="37300"/>
                  </a:cubicBezTo>
                  <a:lnTo>
                    <a:pt x="303777" y="42367"/>
                  </a:lnTo>
                  <a:cubicBezTo>
                    <a:pt x="192970" y="61284"/>
                    <a:pt x="106660" y="144572"/>
                    <a:pt x="83893" y="254549"/>
                  </a:cubicBezTo>
                  <a:lnTo>
                    <a:pt x="30573" y="5120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14707620" y="6194425"/>
              <a:ext cx="499419" cy="590659"/>
            </a:xfrm>
            <a:custGeom>
              <a:rect b="b" l="l" r="r" t="t"/>
              <a:pathLst>
                <a:path extrusionOk="0" h="590659" w="499419">
                  <a:moveTo>
                    <a:pt x="249713" y="590660"/>
                  </a:moveTo>
                  <a:cubicBezTo>
                    <a:pt x="107229" y="590660"/>
                    <a:pt x="0" y="383679"/>
                    <a:pt x="0" y="249465"/>
                  </a:cubicBezTo>
                  <a:cubicBezTo>
                    <a:pt x="0" y="111911"/>
                    <a:pt x="112019" y="0"/>
                    <a:pt x="249713" y="0"/>
                  </a:cubicBezTo>
                  <a:cubicBezTo>
                    <a:pt x="387400" y="0"/>
                    <a:pt x="499419" y="111911"/>
                    <a:pt x="499419" y="249465"/>
                  </a:cubicBezTo>
                  <a:cubicBezTo>
                    <a:pt x="499419" y="383679"/>
                    <a:pt x="392191" y="590660"/>
                    <a:pt x="249713" y="590660"/>
                  </a:cubicBezTo>
                  <a:close/>
                  <a:moveTo>
                    <a:pt x="249713" y="27417"/>
                  </a:moveTo>
                  <a:cubicBezTo>
                    <a:pt x="127155" y="27417"/>
                    <a:pt x="27444" y="127025"/>
                    <a:pt x="27444" y="249465"/>
                  </a:cubicBezTo>
                  <a:cubicBezTo>
                    <a:pt x="27444" y="373371"/>
                    <a:pt x="127021" y="563243"/>
                    <a:pt x="249713" y="563243"/>
                  </a:cubicBezTo>
                  <a:cubicBezTo>
                    <a:pt x="372405" y="563243"/>
                    <a:pt x="471976" y="373371"/>
                    <a:pt x="471976" y="249465"/>
                  </a:cubicBezTo>
                  <a:cubicBezTo>
                    <a:pt x="471976" y="127025"/>
                    <a:pt x="372271" y="27417"/>
                    <a:pt x="249713" y="274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14667205" y="7198637"/>
              <a:ext cx="27443" cy="192756"/>
            </a:xfrm>
            <a:custGeom>
              <a:rect b="b" l="l" r="r" t="t"/>
              <a:pathLst>
                <a:path extrusionOk="0" h="192756" w="27443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15226698" y="7198637"/>
              <a:ext cx="27443" cy="192756"/>
            </a:xfrm>
            <a:custGeom>
              <a:rect b="b" l="l" r="r" t="t"/>
              <a:pathLst>
                <a:path extrusionOk="0" h="192756" w="27443">
                  <a:moveTo>
                    <a:pt x="13722" y="192757"/>
                  </a:moveTo>
                  <a:cubicBezTo>
                    <a:pt x="6144" y="192757"/>
                    <a:pt x="0" y="186619"/>
                    <a:pt x="0" y="179048"/>
                  </a:cubicBezTo>
                  <a:lnTo>
                    <a:pt x="0" y="13709"/>
                  </a:lnTo>
                  <a:cubicBezTo>
                    <a:pt x="0" y="6138"/>
                    <a:pt x="6144" y="0"/>
                    <a:pt x="13722" y="0"/>
                  </a:cubicBezTo>
                  <a:cubicBezTo>
                    <a:pt x="21300" y="0"/>
                    <a:pt x="27444" y="6138"/>
                    <a:pt x="27444" y="13709"/>
                  </a:cubicBezTo>
                  <a:lnTo>
                    <a:pt x="27444" y="179048"/>
                  </a:lnTo>
                  <a:cubicBezTo>
                    <a:pt x="27444" y="186619"/>
                    <a:pt x="21300" y="192757"/>
                    <a:pt x="13722" y="1927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24"/>
          <p:cNvSpPr txBox="1"/>
          <p:nvPr>
            <p:ph idx="4294967295" type="subTitle"/>
          </p:nvPr>
        </p:nvSpPr>
        <p:spPr>
          <a:xfrm>
            <a:off x="541925" y="2921050"/>
            <a:ext cx="21567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LMU MSBA 2021 - 2022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D</a:t>
            </a:r>
            <a:r>
              <a:rPr lang="en">
                <a:solidFill>
                  <a:schemeClr val="lt2"/>
                </a:solidFill>
              </a:rPr>
              <a:t>ata After: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489000" y="1663950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" sz="2400">
                <a:solidFill>
                  <a:schemeClr val="accent1"/>
                </a:solidFill>
              </a:rPr>
              <a:t>Insert Text Here: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33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City of Los Angeles Neighborhoods Population &amp; Race</a:t>
            </a:r>
            <a:endParaRPr sz="1800">
              <a:solidFill>
                <a:schemeClr val="accen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25" y="1472750"/>
            <a:ext cx="7663836" cy="34589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4"/>
          <p:cNvSpPr txBox="1"/>
          <p:nvPr>
            <p:ph type="title"/>
          </p:nvPr>
        </p:nvSpPr>
        <p:spPr>
          <a:xfrm>
            <a:off x="406225" y="2151088"/>
            <a:ext cx="4457100" cy="68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Crime Data in LA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500" y="1187154"/>
            <a:ext cx="2610400" cy="26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Before</a:t>
            </a:r>
            <a:r>
              <a:rPr lang="en"/>
              <a:t>: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489000" y="168602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Insert Text Here:</a:t>
            </a:r>
            <a:endParaRPr sz="2400"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6714275" y="7681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Data 2017 - Present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80" name="Google Shape;280;p35"/>
          <p:cNvSpPr/>
          <p:nvPr/>
        </p:nvSpPr>
        <p:spPr>
          <a:xfrm rot="10800000">
            <a:off x="8006506" y="-6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 rotWithShape="1">
          <a:blip r:embed="rId3">
            <a:alphaModFix/>
          </a:blip>
          <a:srcRect b="12141" l="0" r="1409" t="34325"/>
          <a:stretch/>
        </p:blipFill>
        <p:spPr>
          <a:xfrm>
            <a:off x="466250" y="1539650"/>
            <a:ext cx="8211490" cy="30708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Steps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89000" y="1663950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Filtering out dates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Removing</a:t>
            </a:r>
            <a:r>
              <a:rPr lang="en" sz="2400">
                <a:solidFill>
                  <a:schemeClr val="lt1"/>
                </a:solidFill>
              </a:rPr>
              <a:t> </a:t>
            </a:r>
            <a:r>
              <a:rPr lang="en" sz="2400">
                <a:solidFill>
                  <a:schemeClr val="lt1"/>
                </a:solidFill>
              </a:rPr>
              <a:t>missing</a:t>
            </a:r>
            <a:r>
              <a:rPr lang="en" sz="2400">
                <a:solidFill>
                  <a:schemeClr val="lt1"/>
                </a:solidFill>
              </a:rPr>
              <a:t> crime entries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Removing entries with missing coordinates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20 different ethnicities -&gt; consolidated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Pre-pandemic // post-pandemic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Random </a:t>
            </a:r>
            <a:r>
              <a:rPr lang="en" sz="2400">
                <a:solidFill>
                  <a:schemeClr val="lt1"/>
                </a:solidFill>
              </a:rPr>
              <a:t>columns</a:t>
            </a:r>
            <a:r>
              <a:rPr lang="en" sz="2400">
                <a:solidFill>
                  <a:schemeClr val="lt1"/>
                </a:solidFill>
              </a:rPr>
              <a:t> deleted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Random sample made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Data 2017- Present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chemeClr val="lt1"/>
                </a:highlight>
              </a:rPr>
              <a:t>Data After:</a:t>
            </a:r>
            <a:endParaRPr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7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Data 2017 - Present</a:t>
            </a:r>
            <a:endParaRPr sz="1800">
              <a:solidFill>
                <a:schemeClr val="accen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99" name="Google Shape;299;p37"/>
          <p:cNvPicPr preferRelativeResize="0"/>
          <p:nvPr/>
        </p:nvPicPr>
        <p:blipFill rotWithShape="1">
          <a:blip r:embed="rId3">
            <a:alphaModFix/>
          </a:blip>
          <a:srcRect b="0" l="1185" r="0" t="34175"/>
          <a:stretch/>
        </p:blipFill>
        <p:spPr>
          <a:xfrm>
            <a:off x="456463" y="1400300"/>
            <a:ext cx="8231075" cy="34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6" name="Google Shape;306;p38"/>
          <p:cNvSpPr txBox="1"/>
          <p:nvPr>
            <p:ph type="title"/>
          </p:nvPr>
        </p:nvSpPr>
        <p:spPr>
          <a:xfrm>
            <a:off x="406225" y="2151088"/>
            <a:ext cx="4457100" cy="68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Data in LA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400" y="1299663"/>
            <a:ext cx="2588451" cy="25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Data Before: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489000" y="1663950"/>
            <a:ext cx="24354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Difficulties finding location specific data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Found case count by city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County Covid Data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800" y="1566574"/>
            <a:ext cx="5745300" cy="2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</p:txBody>
      </p:sp>
      <p:sp>
        <p:nvSpPr>
          <p:cNvPr id="324" name="Google Shape;324;p40"/>
          <p:cNvSpPr txBox="1"/>
          <p:nvPr>
            <p:ph idx="1" type="body"/>
          </p:nvPr>
        </p:nvSpPr>
        <p:spPr>
          <a:xfrm>
            <a:off x="489000" y="1686025"/>
            <a:ext cx="6741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Found supplemental data online (zip codes for cities, population for zip codes)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Divided total case count by zip code population to get case rate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Generated latitude and longitude using Tableau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Used generated coordinate data in GIS (X Y to point tool)</a:t>
            </a:r>
            <a:endParaRPr sz="2400"/>
          </a:p>
        </p:txBody>
      </p:sp>
      <p:sp>
        <p:nvSpPr>
          <p:cNvPr id="325" name="Google Shape;325;p4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6714275" y="7681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0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County Covid Data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28" name="Google Shape;328;p40"/>
          <p:cNvSpPr/>
          <p:nvPr/>
        </p:nvSpPr>
        <p:spPr>
          <a:xfrm rot="10800000">
            <a:off x="8006506" y="-6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chemeClr val="lt1"/>
                </a:highlight>
              </a:rPr>
              <a:t>Data After:</a:t>
            </a:r>
            <a:endParaRPr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489000" y="1663950"/>
            <a:ext cx="40152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" sz="2400">
                <a:solidFill>
                  <a:schemeClr val="accent1"/>
                </a:solidFill>
              </a:rPr>
              <a:t>Final result was a heat map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lang="en" sz="2400">
                <a:solidFill>
                  <a:schemeClr val="accent1"/>
                </a:solidFill>
              </a:rPr>
              <a:t>Hot spots show COVID case rate (cases divided by population)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1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County Covid Data</a:t>
            </a:r>
            <a:endParaRPr sz="1800">
              <a:solidFill>
                <a:schemeClr val="accen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50" y="662600"/>
            <a:ext cx="3745150" cy="39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42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345" name="Google Shape;345;p42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2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2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2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42"/>
          <p:cNvSpPr txBox="1"/>
          <p:nvPr>
            <p:ph type="title"/>
          </p:nvPr>
        </p:nvSpPr>
        <p:spPr>
          <a:xfrm>
            <a:off x="3243200" y="163895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Visualizations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of the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p4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2"/>
          <p:cNvSpPr txBox="1"/>
          <p:nvPr>
            <p:ph idx="1" type="subTitle"/>
          </p:nvPr>
        </p:nvSpPr>
        <p:spPr>
          <a:xfrm>
            <a:off x="3243200" y="3066900"/>
            <a:ext cx="23970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Los Angeles County Crime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6589475" y="3050443"/>
            <a:ext cx="394173" cy="284585"/>
          </a:xfrm>
          <a:custGeom>
            <a:rect b="b" l="l" r="r" t="t"/>
            <a:pathLst>
              <a:path extrusionOk="0" h="1355165" w="1677332">
                <a:moveTo>
                  <a:pt x="1738" y="1355166"/>
                </a:moveTo>
                <a:lnTo>
                  <a:pt x="1738" y="140300"/>
                </a:lnTo>
                <a:cubicBezTo>
                  <a:pt x="0" y="103699"/>
                  <a:pt x="13338" y="67984"/>
                  <a:pt x="38641" y="41480"/>
                </a:cubicBezTo>
                <a:cubicBezTo>
                  <a:pt x="63945" y="14976"/>
                  <a:pt x="99004" y="0"/>
                  <a:pt x="135647" y="41"/>
                </a:cubicBezTo>
                <a:lnTo>
                  <a:pt x="1541686" y="41"/>
                </a:lnTo>
                <a:cubicBezTo>
                  <a:pt x="1578329" y="0"/>
                  <a:pt x="1613388" y="14976"/>
                  <a:pt x="1638692" y="41480"/>
                </a:cubicBezTo>
                <a:cubicBezTo>
                  <a:pt x="1663995" y="67984"/>
                  <a:pt x="1677332" y="103699"/>
                  <a:pt x="1675595" y="140300"/>
                </a:cubicBezTo>
                <a:lnTo>
                  <a:pt x="1675595" y="1355166"/>
                </a:lnTo>
                <a:close/>
              </a:path>
            </a:pathLst>
          </a:custGeom>
          <a:solidFill>
            <a:srgbClr val="AB85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7039715" y="2769752"/>
            <a:ext cx="393356" cy="565152"/>
          </a:xfrm>
          <a:custGeom>
            <a:rect b="b" l="l" r="r" t="t"/>
            <a:pathLst>
              <a:path extrusionOk="0" h="2691198" w="1673857">
                <a:moveTo>
                  <a:pt x="0" y="2691199"/>
                </a:moveTo>
                <a:lnTo>
                  <a:pt x="0" y="133909"/>
                </a:lnTo>
                <a:cubicBezTo>
                  <a:pt x="0" y="59953"/>
                  <a:pt x="59953" y="0"/>
                  <a:pt x="133908" y="0"/>
                </a:cubicBezTo>
                <a:lnTo>
                  <a:pt x="1539948" y="0"/>
                </a:lnTo>
                <a:cubicBezTo>
                  <a:pt x="1575463" y="0"/>
                  <a:pt x="1609523" y="14108"/>
                  <a:pt x="1634636" y="39221"/>
                </a:cubicBezTo>
                <a:cubicBezTo>
                  <a:pt x="1659749" y="64334"/>
                  <a:pt x="1673857" y="98394"/>
                  <a:pt x="1673857" y="133909"/>
                </a:cubicBezTo>
                <a:lnTo>
                  <a:pt x="1673857" y="2691199"/>
                </a:lnTo>
                <a:close/>
              </a:path>
            </a:pathLst>
          </a:custGeom>
          <a:solidFill>
            <a:srgbClr val="AB85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7939373" y="2205686"/>
            <a:ext cx="393356" cy="1128970"/>
          </a:xfrm>
          <a:custGeom>
            <a:rect b="b" l="l" r="r" t="t"/>
            <a:pathLst>
              <a:path extrusionOk="0" h="5376046" w="1673857">
                <a:moveTo>
                  <a:pt x="0" y="5376047"/>
                </a:moveTo>
                <a:lnTo>
                  <a:pt x="0" y="133909"/>
                </a:lnTo>
                <a:cubicBezTo>
                  <a:pt x="0" y="98394"/>
                  <a:pt x="14108" y="64334"/>
                  <a:pt x="39220" y="39221"/>
                </a:cubicBezTo>
                <a:cubicBezTo>
                  <a:pt x="64333" y="14108"/>
                  <a:pt x="98393" y="0"/>
                  <a:pt x="133908" y="0"/>
                </a:cubicBezTo>
                <a:lnTo>
                  <a:pt x="1539948" y="0"/>
                </a:lnTo>
                <a:cubicBezTo>
                  <a:pt x="1613903" y="0"/>
                  <a:pt x="1673856" y="59953"/>
                  <a:pt x="1673856" y="133909"/>
                </a:cubicBezTo>
                <a:lnTo>
                  <a:pt x="1673856" y="5376047"/>
                </a:lnTo>
                <a:close/>
              </a:path>
            </a:pathLst>
          </a:custGeom>
          <a:solidFill>
            <a:srgbClr val="AB85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"/>
          <p:cNvSpPr/>
          <p:nvPr/>
        </p:nvSpPr>
        <p:spPr>
          <a:xfrm>
            <a:off x="8389203" y="1923653"/>
            <a:ext cx="393356" cy="1410879"/>
          </a:xfrm>
          <a:custGeom>
            <a:rect b="b" l="l" r="r" t="t"/>
            <a:pathLst>
              <a:path extrusionOk="0" h="6718471" w="1673857">
                <a:moveTo>
                  <a:pt x="0" y="6718471"/>
                </a:moveTo>
                <a:lnTo>
                  <a:pt x="0" y="133909"/>
                </a:lnTo>
                <a:cubicBezTo>
                  <a:pt x="0" y="59953"/>
                  <a:pt x="59953" y="0"/>
                  <a:pt x="133908" y="0"/>
                </a:cubicBezTo>
                <a:lnTo>
                  <a:pt x="1539948" y="0"/>
                </a:lnTo>
                <a:cubicBezTo>
                  <a:pt x="1575462" y="0"/>
                  <a:pt x="1609522" y="14108"/>
                  <a:pt x="1634636" y="39221"/>
                </a:cubicBezTo>
                <a:cubicBezTo>
                  <a:pt x="1659748" y="64334"/>
                  <a:pt x="1673856" y="98394"/>
                  <a:pt x="1673856" y="133909"/>
                </a:cubicBezTo>
                <a:lnTo>
                  <a:pt x="1673856" y="6718471"/>
                </a:lnTo>
                <a:close/>
              </a:path>
            </a:pathLst>
          </a:custGeom>
          <a:solidFill>
            <a:srgbClr val="AB854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/>
          <p:nvPr/>
        </p:nvSpPr>
        <p:spPr>
          <a:xfrm>
            <a:off x="6589885" y="3192802"/>
            <a:ext cx="393356" cy="142288"/>
          </a:xfrm>
          <a:custGeom>
            <a:rect b="b" l="l" r="r" t="t"/>
            <a:pathLst>
              <a:path extrusionOk="0" h="677562" w="1673857">
                <a:moveTo>
                  <a:pt x="0" y="0"/>
                </a:moveTo>
                <a:lnTo>
                  <a:pt x="1673857" y="0"/>
                </a:lnTo>
                <a:lnTo>
                  <a:pt x="1673857" y="677563"/>
                </a:lnTo>
                <a:lnTo>
                  <a:pt x="0" y="677563"/>
                </a:lnTo>
                <a:close/>
              </a:path>
            </a:pathLst>
          </a:custGeom>
          <a:solidFill>
            <a:srgbClr val="D8A530"/>
          </a:solidFill>
          <a:ln>
            <a:noFill/>
          </a:ln>
        </p:spPr>
      </p:sp>
      <p:sp>
        <p:nvSpPr>
          <p:cNvPr id="370" name="Google Shape;370;p42"/>
          <p:cNvSpPr/>
          <p:nvPr/>
        </p:nvSpPr>
        <p:spPr>
          <a:xfrm>
            <a:off x="7039715" y="2882832"/>
            <a:ext cx="393356" cy="452121"/>
          </a:xfrm>
          <a:custGeom>
            <a:rect b="b" l="l" r="r" t="t"/>
            <a:pathLst>
              <a:path extrusionOk="0" h="2152959" w="1673857">
                <a:moveTo>
                  <a:pt x="0" y="0"/>
                </a:moveTo>
                <a:lnTo>
                  <a:pt x="1673857" y="0"/>
                </a:lnTo>
                <a:lnTo>
                  <a:pt x="1673857" y="2152959"/>
                </a:lnTo>
                <a:lnTo>
                  <a:pt x="0" y="2152959"/>
                </a:lnTo>
                <a:close/>
              </a:path>
            </a:pathLst>
          </a:custGeom>
          <a:solidFill>
            <a:srgbClr val="D8A530"/>
          </a:solidFill>
          <a:ln>
            <a:noFill/>
          </a:ln>
        </p:spPr>
      </p:sp>
      <p:sp>
        <p:nvSpPr>
          <p:cNvPr id="371" name="Google Shape;371;p42"/>
          <p:cNvSpPr/>
          <p:nvPr/>
        </p:nvSpPr>
        <p:spPr>
          <a:xfrm>
            <a:off x="7489544" y="2628958"/>
            <a:ext cx="393356" cy="705884"/>
          </a:xfrm>
          <a:custGeom>
            <a:rect b="b" l="l" r="r" t="t"/>
            <a:pathLst>
              <a:path extrusionOk="0" h="3361352" w="1673857">
                <a:moveTo>
                  <a:pt x="0" y="0"/>
                </a:moveTo>
                <a:lnTo>
                  <a:pt x="1673857" y="0"/>
                </a:lnTo>
                <a:lnTo>
                  <a:pt x="1673857" y="3361352"/>
                </a:lnTo>
                <a:lnTo>
                  <a:pt x="0" y="3361352"/>
                </a:lnTo>
                <a:close/>
              </a:path>
            </a:pathLst>
          </a:custGeom>
          <a:solidFill>
            <a:srgbClr val="D8A530"/>
          </a:solidFill>
          <a:ln>
            <a:noFill/>
          </a:ln>
        </p:spPr>
      </p:sp>
      <p:sp>
        <p:nvSpPr>
          <p:cNvPr id="372" name="Google Shape;372;p42"/>
          <p:cNvSpPr/>
          <p:nvPr/>
        </p:nvSpPr>
        <p:spPr>
          <a:xfrm>
            <a:off x="7939373" y="2431579"/>
            <a:ext cx="393356" cy="903176"/>
          </a:xfrm>
          <a:custGeom>
            <a:rect b="b" l="l" r="r" t="t"/>
            <a:pathLst>
              <a:path extrusionOk="0" h="4300837" w="1673857">
                <a:moveTo>
                  <a:pt x="0" y="0"/>
                </a:moveTo>
                <a:lnTo>
                  <a:pt x="1673856" y="0"/>
                </a:lnTo>
                <a:lnTo>
                  <a:pt x="1673856" y="4300838"/>
                </a:lnTo>
                <a:lnTo>
                  <a:pt x="0" y="4300838"/>
                </a:lnTo>
                <a:close/>
              </a:path>
            </a:pathLst>
          </a:custGeom>
          <a:solidFill>
            <a:srgbClr val="D8A530"/>
          </a:solidFill>
          <a:ln>
            <a:noFill/>
          </a:ln>
        </p:spPr>
      </p:sp>
      <p:sp>
        <p:nvSpPr>
          <p:cNvPr id="373" name="Google Shape;373;p42"/>
          <p:cNvSpPr/>
          <p:nvPr/>
        </p:nvSpPr>
        <p:spPr>
          <a:xfrm>
            <a:off x="8389203" y="2149493"/>
            <a:ext cx="393356" cy="1185138"/>
          </a:xfrm>
          <a:custGeom>
            <a:rect b="b" l="l" r="r" t="t"/>
            <a:pathLst>
              <a:path extrusionOk="0" h="5643515" w="1673857">
                <a:moveTo>
                  <a:pt x="0" y="0"/>
                </a:moveTo>
                <a:lnTo>
                  <a:pt x="1673856" y="0"/>
                </a:lnTo>
                <a:lnTo>
                  <a:pt x="1673856" y="5643516"/>
                </a:lnTo>
                <a:lnTo>
                  <a:pt x="0" y="5643516"/>
                </a:lnTo>
                <a:close/>
              </a:path>
            </a:pathLst>
          </a:custGeom>
          <a:solidFill>
            <a:srgbClr val="D8A530"/>
          </a:solidFill>
          <a:ln>
            <a:noFill/>
          </a:ln>
        </p:spPr>
      </p:sp>
      <p:sp>
        <p:nvSpPr>
          <p:cNvPr id="374" name="Google Shape;374;p42"/>
          <p:cNvSpPr/>
          <p:nvPr/>
        </p:nvSpPr>
        <p:spPr>
          <a:xfrm>
            <a:off x="7489544" y="2911436"/>
            <a:ext cx="393356" cy="423530"/>
          </a:xfrm>
          <a:custGeom>
            <a:rect b="b" l="l" r="r" t="t"/>
            <a:pathLst>
              <a:path extrusionOk="0" h="2016811" w="1673857">
                <a:moveTo>
                  <a:pt x="0" y="0"/>
                </a:moveTo>
                <a:lnTo>
                  <a:pt x="1673857" y="0"/>
                </a:lnTo>
                <a:lnTo>
                  <a:pt x="1673857" y="2016811"/>
                </a:lnTo>
                <a:lnTo>
                  <a:pt x="0" y="2016811"/>
                </a:lnTo>
                <a:close/>
              </a:path>
            </a:pathLst>
          </a:custGeom>
          <a:solidFill>
            <a:srgbClr val="EFBC49"/>
          </a:solidFill>
          <a:ln>
            <a:noFill/>
          </a:ln>
        </p:spPr>
      </p:sp>
      <p:sp>
        <p:nvSpPr>
          <p:cNvPr id="375" name="Google Shape;375;p42"/>
          <p:cNvSpPr/>
          <p:nvPr/>
        </p:nvSpPr>
        <p:spPr>
          <a:xfrm>
            <a:off x="7939373" y="2826893"/>
            <a:ext cx="393356" cy="508036"/>
          </a:xfrm>
          <a:custGeom>
            <a:rect b="b" l="l" r="r" t="t"/>
            <a:pathLst>
              <a:path extrusionOk="0" h="2419221" w="1673857">
                <a:moveTo>
                  <a:pt x="0" y="0"/>
                </a:moveTo>
                <a:lnTo>
                  <a:pt x="1673856" y="0"/>
                </a:lnTo>
                <a:lnTo>
                  <a:pt x="1673856" y="2419221"/>
                </a:lnTo>
                <a:lnTo>
                  <a:pt x="0" y="2419221"/>
                </a:lnTo>
                <a:close/>
              </a:path>
            </a:pathLst>
          </a:custGeom>
          <a:solidFill>
            <a:srgbClr val="EFBC49"/>
          </a:solidFill>
          <a:ln>
            <a:noFill/>
          </a:ln>
        </p:spPr>
      </p:sp>
      <p:sp>
        <p:nvSpPr>
          <p:cNvPr id="376" name="Google Shape;376;p42"/>
          <p:cNvSpPr/>
          <p:nvPr/>
        </p:nvSpPr>
        <p:spPr>
          <a:xfrm>
            <a:off x="8389203" y="2714093"/>
            <a:ext cx="393356" cy="620787"/>
          </a:xfrm>
          <a:custGeom>
            <a:rect b="b" l="l" r="r" t="t"/>
            <a:pathLst>
              <a:path extrusionOk="0" h="2956127" w="1673857">
                <a:moveTo>
                  <a:pt x="0" y="0"/>
                </a:moveTo>
                <a:lnTo>
                  <a:pt x="1673856" y="0"/>
                </a:lnTo>
                <a:lnTo>
                  <a:pt x="1673856" y="2956127"/>
                </a:lnTo>
                <a:lnTo>
                  <a:pt x="0" y="2956127"/>
                </a:lnTo>
                <a:close/>
              </a:path>
            </a:pathLst>
          </a:custGeom>
          <a:solidFill>
            <a:srgbClr val="EFBC49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5"/>
          <p:cNvGrpSpPr/>
          <p:nvPr/>
        </p:nvGrpSpPr>
        <p:grpSpPr>
          <a:xfrm>
            <a:off x="1552863" y="128025"/>
            <a:ext cx="6972300" cy="1224384"/>
            <a:chOff x="0" y="-1030200"/>
            <a:chExt cx="18592800" cy="3265025"/>
          </a:xfrm>
        </p:grpSpPr>
        <p:sp>
          <p:nvSpPr>
            <p:cNvPr id="128" name="Google Shape;128;p25"/>
            <p:cNvSpPr txBox="1"/>
            <p:nvPr/>
          </p:nvSpPr>
          <p:spPr>
            <a:xfrm>
              <a:off x="0" y="-1030200"/>
              <a:ext cx="18592800" cy="19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7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Meet the Team</a:t>
              </a:r>
              <a:endParaRPr sz="13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29" name="Google Shape;129;p25"/>
            <p:cNvSpPr txBox="1"/>
            <p:nvPr/>
          </p:nvSpPr>
          <p:spPr>
            <a:xfrm>
              <a:off x="0" y="1947425"/>
              <a:ext cx="164298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130" name="Google Shape;130;p25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25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132" name="Google Shape;132;p25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627141" y="4926489"/>
            <a:ext cx="381600" cy="1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5"/>
          <p:cNvSpPr/>
          <p:nvPr/>
        </p:nvSpPr>
        <p:spPr>
          <a:xfrm>
            <a:off x="6062940" y="1190279"/>
            <a:ext cx="1079500" cy="111124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79" l="-65427" r="-16047" t="-183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1630142" y="1170273"/>
            <a:ext cx="1079500" cy="111124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8659" r="-1339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/>
          <p:nvPr/>
        </p:nvSpPr>
        <p:spPr>
          <a:xfrm>
            <a:off x="3800465" y="1170273"/>
            <a:ext cx="1079500" cy="111124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389" l="0" r="0" t="-7609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1552875" y="4474110"/>
            <a:ext cx="1225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David Rider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1712" y="3183048"/>
            <a:ext cx="1167581" cy="120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9976" y="3183048"/>
            <a:ext cx="1167580" cy="120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79976" y="1123025"/>
            <a:ext cx="1167553" cy="119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1699" y="1140377"/>
            <a:ext cx="1167580" cy="120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7072" y="1140377"/>
            <a:ext cx="1167579" cy="1203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8253" y="3123677"/>
            <a:ext cx="1225202" cy="12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1552875" y="2410527"/>
            <a:ext cx="1225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Kyle Guillen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3751172" y="2410527"/>
            <a:ext cx="1225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Oliver Lin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661829" y="2410532"/>
            <a:ext cx="185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Monami Mukherjee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3423950" y="4474115"/>
            <a:ext cx="1827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Justin Shadbehr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5805753" y="4474115"/>
            <a:ext cx="15702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Jonathan Ting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3" name="Google Shape;163;p25"/>
          <p:cNvSpPr/>
          <p:nvPr/>
        </p:nvSpPr>
        <p:spPr>
          <a:xfrm rot="-5400000">
            <a:off x="7873675" y="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All Crime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82" name="Google Shape;382;p43"/>
          <p:cNvSpPr txBox="1"/>
          <p:nvPr>
            <p:ph idx="1" type="body"/>
          </p:nvPr>
        </p:nvSpPr>
        <p:spPr>
          <a:xfrm>
            <a:off x="0" y="1663950"/>
            <a:ext cx="39516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Consistent Hotspots</a:t>
            </a:r>
            <a:endParaRPr sz="24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DTLA, Burbank, Van Nuys</a:t>
            </a:r>
            <a:br>
              <a:rPr lang="en" sz="2200">
                <a:solidFill>
                  <a:schemeClr val="lt1"/>
                </a:solidFill>
              </a:rPr>
            </a:b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•"/>
            </a:pPr>
            <a:r>
              <a:rPr lang="en" sz="2200">
                <a:solidFill>
                  <a:schemeClr val="lt1"/>
                </a:solidFill>
              </a:rPr>
              <a:t>Sporadic Hotspots:</a:t>
            </a:r>
            <a:endParaRPr sz="2200">
              <a:solidFill>
                <a:schemeClr val="lt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</a:pPr>
            <a:r>
              <a:rPr lang="en" sz="2200">
                <a:solidFill>
                  <a:schemeClr val="lt1"/>
                </a:solidFill>
              </a:rPr>
              <a:t>Surrounding Area of DTLA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383" name="Google Shape;383;p4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3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Rate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22" y="733900"/>
            <a:ext cx="3355852" cy="35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684" y="733900"/>
            <a:ext cx="1882916" cy="35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Asian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94" name="Google Shape;394;p44"/>
          <p:cNvSpPr txBox="1"/>
          <p:nvPr>
            <p:ph idx="1" type="body"/>
          </p:nvPr>
        </p:nvSpPr>
        <p:spPr>
          <a:xfrm>
            <a:off x="306875" y="1675000"/>
            <a:ext cx="42573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New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Van Nuys, Santa Monica</a:t>
            </a:r>
            <a:br>
              <a:rPr lang="en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Consistent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DTLA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44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4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Rate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199" y="510625"/>
            <a:ext cx="3949501" cy="41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Black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05" name="Google Shape;405;p45"/>
          <p:cNvSpPr txBox="1"/>
          <p:nvPr>
            <p:ph idx="1" type="body"/>
          </p:nvPr>
        </p:nvSpPr>
        <p:spPr>
          <a:xfrm>
            <a:off x="489000" y="1663950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Emerging Hotspots: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Van Nuys/Burbank</a:t>
            </a:r>
            <a:br>
              <a:rPr lang="en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Consistent Hotspots: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DTLA, Compton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06" name="Google Shape;406;p4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7" name="Google Shape;407;p45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5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45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Rate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10" name="Google Shape;4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0" y="514575"/>
            <a:ext cx="3949501" cy="411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White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16" name="Google Shape;416;p46"/>
          <p:cNvSpPr txBox="1"/>
          <p:nvPr>
            <p:ph idx="1" type="body"/>
          </p:nvPr>
        </p:nvSpPr>
        <p:spPr>
          <a:xfrm>
            <a:off x="286975" y="1752250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New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Van Nuys + Santa Monica</a:t>
            </a:r>
            <a:br>
              <a:rPr lang="en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Consistent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DTLA, Compton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417" name="Google Shape;417;p4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6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Rate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21" name="Google Shape;4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0" y="518475"/>
            <a:ext cx="3949501" cy="4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Hispanic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489000" y="1663950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Oscillating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DTLA/Burbank/Van Nuys</a:t>
            </a:r>
            <a:br>
              <a:rPr lang="en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" sz="2400">
                <a:solidFill>
                  <a:schemeClr val="lt1"/>
                </a:solidFill>
              </a:rPr>
              <a:t>New Hotspots</a:t>
            </a:r>
            <a:endParaRPr sz="2400"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" sz="2400">
                <a:solidFill>
                  <a:schemeClr val="lt1"/>
                </a:solidFill>
              </a:rPr>
              <a:t>Calabasas</a:t>
            </a:r>
            <a:br>
              <a:rPr lang="en" sz="24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</p:txBody>
      </p:sp>
      <p:sp>
        <p:nvSpPr>
          <p:cNvPr id="428" name="Google Shape;428;p4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47"/>
          <p:cNvSpPr/>
          <p:nvPr/>
        </p:nvSpPr>
        <p:spPr>
          <a:xfrm>
            <a:off x="7154881" y="733894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7"/>
          <p:cNvSpPr/>
          <p:nvPr/>
        </p:nvSpPr>
        <p:spPr>
          <a:xfrm>
            <a:off x="6477000" y="11237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7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Los Angeles Crime Rate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32" name="Google Shape;4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200" y="510625"/>
            <a:ext cx="3949501" cy="4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48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438" name="Google Shape;438;p4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3" name="Google Shape;453;p48"/>
          <p:cNvSpPr txBox="1"/>
          <p:nvPr>
            <p:ph type="title"/>
          </p:nvPr>
        </p:nvSpPr>
        <p:spPr>
          <a:xfrm>
            <a:off x="3739900" y="1655400"/>
            <a:ext cx="28440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Our Study in Media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8"/>
          <p:cNvSpPr txBox="1"/>
          <p:nvPr>
            <p:ph idx="1" type="subTitle"/>
          </p:nvPr>
        </p:nvSpPr>
        <p:spPr>
          <a:xfrm>
            <a:off x="3739900" y="3066900"/>
            <a:ext cx="24744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Los Angeles County Crime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48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7" name="Google Shape;457;p48"/>
          <p:cNvGrpSpPr/>
          <p:nvPr/>
        </p:nvGrpSpPr>
        <p:grpSpPr>
          <a:xfrm>
            <a:off x="6771014" y="2054956"/>
            <a:ext cx="1090309" cy="1280157"/>
            <a:chOff x="14427352" y="1050931"/>
            <a:chExt cx="1019457" cy="1196968"/>
          </a:xfrm>
        </p:grpSpPr>
        <p:sp>
          <p:nvSpPr>
            <p:cNvPr id="458" name="Google Shape;458;p48"/>
            <p:cNvSpPr/>
            <p:nvPr/>
          </p:nvSpPr>
          <p:spPr>
            <a:xfrm>
              <a:off x="14824878" y="1701402"/>
              <a:ext cx="276972" cy="419855"/>
            </a:xfrm>
            <a:custGeom>
              <a:rect b="b" l="l" r="r" t="t"/>
              <a:pathLst>
                <a:path extrusionOk="0" h="419855" w="276972">
                  <a:moveTo>
                    <a:pt x="0" y="286271"/>
                  </a:moveTo>
                  <a:lnTo>
                    <a:pt x="0" y="386873"/>
                  </a:lnTo>
                  <a:cubicBezTo>
                    <a:pt x="0" y="414837"/>
                    <a:pt x="32696" y="430065"/>
                    <a:pt x="54138" y="412089"/>
                  </a:cubicBezTo>
                  <a:lnTo>
                    <a:pt x="265203" y="235143"/>
                  </a:lnTo>
                  <a:cubicBezTo>
                    <a:pt x="280895" y="221987"/>
                    <a:pt x="280895" y="197868"/>
                    <a:pt x="265203" y="184712"/>
                  </a:cubicBezTo>
                  <a:lnTo>
                    <a:pt x="54138" y="7766"/>
                  </a:lnTo>
                  <a:cubicBezTo>
                    <a:pt x="32696" y="-10210"/>
                    <a:pt x="0" y="5018"/>
                    <a:pt x="0" y="32982"/>
                  </a:cubicBezTo>
                  <a:lnTo>
                    <a:pt x="0" y="286271"/>
                  </a:ln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48"/>
            <p:cNvSpPr/>
            <p:nvPr/>
          </p:nvSpPr>
          <p:spPr>
            <a:xfrm>
              <a:off x="14427352" y="1574759"/>
              <a:ext cx="1019457" cy="673140"/>
            </a:xfrm>
            <a:custGeom>
              <a:rect b="b" l="l" r="r" t="t"/>
              <a:pathLst>
                <a:path extrusionOk="0" h="673140" w="1019457">
                  <a:moveTo>
                    <a:pt x="1005269" y="673141"/>
                  </a:moveTo>
                  <a:lnTo>
                    <a:pt x="14189" y="673141"/>
                  </a:lnTo>
                  <a:cubicBezTo>
                    <a:pt x="6353" y="673141"/>
                    <a:pt x="0" y="666795"/>
                    <a:pt x="0" y="658967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1005269" y="0"/>
                  </a:lnTo>
                  <a:cubicBezTo>
                    <a:pt x="1013104" y="0"/>
                    <a:pt x="1019457" y="6346"/>
                    <a:pt x="1019457" y="14173"/>
                  </a:cubicBezTo>
                  <a:lnTo>
                    <a:pt x="1019457" y="658967"/>
                  </a:lnTo>
                  <a:cubicBezTo>
                    <a:pt x="1019457" y="666795"/>
                    <a:pt x="1013104" y="673141"/>
                    <a:pt x="1005269" y="673141"/>
                  </a:cubicBezTo>
                  <a:close/>
                  <a:moveTo>
                    <a:pt x="28377" y="644794"/>
                  </a:moveTo>
                  <a:lnTo>
                    <a:pt x="991080" y="644794"/>
                  </a:lnTo>
                  <a:lnTo>
                    <a:pt x="991080" y="28347"/>
                  </a:lnTo>
                  <a:lnTo>
                    <a:pt x="28377" y="28347"/>
                  </a:lnTo>
                  <a:lnTo>
                    <a:pt x="28377" y="644794"/>
                  </a:lnTo>
                  <a:close/>
                </a:path>
              </a:pathLst>
            </a:custGeom>
            <a:solidFill>
              <a:srgbClr val="3637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8"/>
            <p:cNvSpPr/>
            <p:nvPr/>
          </p:nvSpPr>
          <p:spPr>
            <a:xfrm>
              <a:off x="15011236" y="1050931"/>
              <a:ext cx="435571" cy="435106"/>
            </a:xfrm>
            <a:custGeom>
              <a:rect b="b" l="l" r="r" t="t"/>
              <a:pathLst>
                <a:path extrusionOk="0" h="435106" w="435571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rgbClr val="3637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8"/>
            <p:cNvSpPr/>
            <p:nvPr/>
          </p:nvSpPr>
          <p:spPr>
            <a:xfrm>
              <a:off x="14427352" y="1050931"/>
              <a:ext cx="435571" cy="435106"/>
            </a:xfrm>
            <a:custGeom>
              <a:rect b="b" l="l" r="r" t="t"/>
              <a:pathLst>
                <a:path extrusionOk="0" h="435106" w="435571">
                  <a:moveTo>
                    <a:pt x="421383" y="435106"/>
                  </a:moveTo>
                  <a:lnTo>
                    <a:pt x="14189" y="435106"/>
                  </a:lnTo>
                  <a:cubicBezTo>
                    <a:pt x="6353" y="435106"/>
                    <a:pt x="0" y="428760"/>
                    <a:pt x="0" y="420933"/>
                  </a:cubicBezTo>
                  <a:lnTo>
                    <a:pt x="0" y="14173"/>
                  </a:lnTo>
                  <a:cubicBezTo>
                    <a:pt x="0" y="6346"/>
                    <a:pt x="6353" y="0"/>
                    <a:pt x="14189" y="0"/>
                  </a:cubicBezTo>
                  <a:lnTo>
                    <a:pt x="421383" y="0"/>
                  </a:lnTo>
                  <a:cubicBezTo>
                    <a:pt x="429218" y="0"/>
                    <a:pt x="435571" y="6346"/>
                    <a:pt x="435571" y="14173"/>
                  </a:cubicBezTo>
                  <a:lnTo>
                    <a:pt x="435571" y="420933"/>
                  </a:lnTo>
                  <a:cubicBezTo>
                    <a:pt x="435571" y="428760"/>
                    <a:pt x="429218" y="435106"/>
                    <a:pt x="421383" y="435106"/>
                  </a:cubicBezTo>
                  <a:close/>
                  <a:moveTo>
                    <a:pt x="28377" y="406759"/>
                  </a:moveTo>
                  <a:lnTo>
                    <a:pt x="407194" y="406759"/>
                  </a:lnTo>
                  <a:lnTo>
                    <a:pt x="407194" y="28347"/>
                  </a:lnTo>
                  <a:lnTo>
                    <a:pt x="28377" y="28347"/>
                  </a:lnTo>
                  <a:lnTo>
                    <a:pt x="28377" y="406759"/>
                  </a:lnTo>
                  <a:close/>
                </a:path>
              </a:pathLst>
            </a:custGeom>
            <a:solidFill>
              <a:srgbClr val="3637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8"/>
            <p:cNvSpPr/>
            <p:nvPr/>
          </p:nvSpPr>
          <p:spPr>
            <a:xfrm>
              <a:off x="14672184" y="1131497"/>
              <a:ext cx="65558" cy="268322"/>
            </a:xfrm>
            <a:custGeom>
              <a:rect b="b" l="l" r="r" t="t"/>
              <a:pathLst>
                <a:path extrusionOk="0" h="268322" w="65558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50" y="4260"/>
                    <a:pt x="45873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8"/>
            <p:cNvSpPr/>
            <p:nvPr/>
          </p:nvSpPr>
          <p:spPr>
            <a:xfrm>
              <a:off x="14563505" y="1131497"/>
              <a:ext cx="65558" cy="268322"/>
            </a:xfrm>
            <a:custGeom>
              <a:rect b="b" l="l" r="r" t="t"/>
              <a:pathLst>
                <a:path extrusionOk="0" h="268322" w="65558">
                  <a:moveTo>
                    <a:pt x="14212" y="268323"/>
                  </a:moveTo>
                  <a:cubicBezTo>
                    <a:pt x="13485" y="268323"/>
                    <a:pt x="12757" y="268267"/>
                    <a:pt x="12023" y="268156"/>
                  </a:cubicBezTo>
                  <a:cubicBezTo>
                    <a:pt x="4277" y="266959"/>
                    <a:pt x="-1030" y="259720"/>
                    <a:pt x="169" y="251983"/>
                  </a:cubicBezTo>
                  <a:lnTo>
                    <a:pt x="37345" y="12004"/>
                  </a:lnTo>
                  <a:cubicBezTo>
                    <a:pt x="38543" y="4260"/>
                    <a:pt x="45831" y="-1007"/>
                    <a:pt x="53535" y="163"/>
                  </a:cubicBezTo>
                  <a:cubicBezTo>
                    <a:pt x="61281" y="1360"/>
                    <a:pt x="66588" y="8599"/>
                    <a:pt x="65389" y="16336"/>
                  </a:cubicBezTo>
                  <a:lnTo>
                    <a:pt x="28214" y="256315"/>
                  </a:lnTo>
                  <a:cubicBezTo>
                    <a:pt x="27126" y="263319"/>
                    <a:pt x="21085" y="268323"/>
                    <a:pt x="14212" y="268323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48"/>
            <p:cNvSpPr/>
            <p:nvPr/>
          </p:nvSpPr>
          <p:spPr>
            <a:xfrm>
              <a:off x="14524723" y="1197205"/>
              <a:ext cx="268612" cy="28346"/>
            </a:xfrm>
            <a:custGeom>
              <a:rect b="b" l="l" r="r" t="t"/>
              <a:pathLst>
                <a:path extrusionOk="0" h="28346" w="268612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48"/>
            <p:cNvSpPr/>
            <p:nvPr/>
          </p:nvSpPr>
          <p:spPr>
            <a:xfrm>
              <a:off x="14507909" y="1305768"/>
              <a:ext cx="268612" cy="28346"/>
            </a:xfrm>
            <a:custGeom>
              <a:rect b="b" l="l" r="r" t="t"/>
              <a:pathLst>
                <a:path extrusionOk="0" h="28346" w="268612">
                  <a:moveTo>
                    <a:pt x="254424" y="28347"/>
                  </a:moveTo>
                  <a:lnTo>
                    <a:pt x="14189" y="28347"/>
                  </a:lnTo>
                  <a:cubicBezTo>
                    <a:pt x="6353" y="28347"/>
                    <a:pt x="0" y="22001"/>
                    <a:pt x="0" y="14173"/>
                  </a:cubicBezTo>
                  <a:cubicBezTo>
                    <a:pt x="0" y="6346"/>
                    <a:pt x="6353" y="0"/>
                    <a:pt x="14189" y="0"/>
                  </a:cubicBezTo>
                  <a:lnTo>
                    <a:pt x="254424" y="0"/>
                  </a:lnTo>
                  <a:cubicBezTo>
                    <a:pt x="262260" y="0"/>
                    <a:pt x="268613" y="6346"/>
                    <a:pt x="268613" y="14173"/>
                  </a:cubicBezTo>
                  <a:cubicBezTo>
                    <a:pt x="268613" y="22001"/>
                    <a:pt x="262260" y="28347"/>
                    <a:pt x="254424" y="28347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48"/>
            <p:cNvSpPr/>
            <p:nvPr/>
          </p:nvSpPr>
          <p:spPr>
            <a:xfrm>
              <a:off x="15119436" y="1158812"/>
              <a:ext cx="246748" cy="219344"/>
            </a:xfrm>
            <a:custGeom>
              <a:rect b="b" l="l" r="r" t="t"/>
              <a:pathLst>
                <a:path extrusionOk="0" h="219344" w="246748">
                  <a:moveTo>
                    <a:pt x="123500" y="31738"/>
                  </a:moveTo>
                  <a:cubicBezTo>
                    <a:pt x="128048" y="27185"/>
                    <a:pt x="131888" y="23048"/>
                    <a:pt x="136033" y="19242"/>
                  </a:cubicBezTo>
                  <a:cubicBezTo>
                    <a:pt x="158654" y="-1530"/>
                    <a:pt x="190160" y="-5930"/>
                    <a:pt x="214181" y="8221"/>
                  </a:cubicBezTo>
                  <a:cubicBezTo>
                    <a:pt x="239139" y="22923"/>
                    <a:pt x="251908" y="54404"/>
                    <a:pt x="244793" y="84529"/>
                  </a:cubicBezTo>
                  <a:cubicBezTo>
                    <a:pt x="239421" y="107274"/>
                    <a:pt x="226718" y="126095"/>
                    <a:pt x="211860" y="143596"/>
                  </a:cubicBezTo>
                  <a:cubicBezTo>
                    <a:pt x="187140" y="172714"/>
                    <a:pt x="157343" y="196113"/>
                    <a:pt x="126605" y="218398"/>
                  </a:cubicBezTo>
                  <a:cubicBezTo>
                    <a:pt x="125249" y="219381"/>
                    <a:pt x="122111" y="219714"/>
                    <a:pt x="120904" y="218837"/>
                  </a:cubicBezTo>
                  <a:cubicBezTo>
                    <a:pt x="83400" y="191576"/>
                    <a:pt x="46913" y="163155"/>
                    <a:pt x="20331" y="124333"/>
                  </a:cubicBezTo>
                  <a:cubicBezTo>
                    <a:pt x="9116" y="107954"/>
                    <a:pt x="735" y="90271"/>
                    <a:pt x="42" y="69978"/>
                  </a:cubicBezTo>
                  <a:cubicBezTo>
                    <a:pt x="-926" y="41657"/>
                    <a:pt x="14969" y="15529"/>
                    <a:pt x="39123" y="4982"/>
                  </a:cubicBezTo>
                  <a:cubicBezTo>
                    <a:pt x="63066" y="-5472"/>
                    <a:pt x="92120" y="845"/>
                    <a:pt x="112625" y="20974"/>
                  </a:cubicBezTo>
                  <a:cubicBezTo>
                    <a:pt x="116132" y="24417"/>
                    <a:pt x="119612" y="27888"/>
                    <a:pt x="123500" y="31738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48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9"/>
          <p:cNvSpPr txBox="1"/>
          <p:nvPr>
            <p:ph type="ctrTitle"/>
          </p:nvPr>
        </p:nvSpPr>
        <p:spPr>
          <a:xfrm>
            <a:off x="508825" y="1567900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Covid Crime Increase</a:t>
            </a:r>
            <a:endParaRPr sz="5700"/>
          </a:p>
        </p:txBody>
      </p:sp>
      <p:pic>
        <p:nvPicPr>
          <p:cNvPr id="473" name="Google Shape;4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325" y="-1"/>
            <a:ext cx="3917674" cy="24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050" y="1356074"/>
            <a:ext cx="2724959" cy="236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2700" y="3086975"/>
            <a:ext cx="3542777" cy="207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9"/>
          <p:cNvPicPr preferRelativeResize="0"/>
          <p:nvPr/>
        </p:nvPicPr>
        <p:blipFill rotWithShape="1">
          <a:blip r:embed="rId6">
            <a:alphaModFix/>
          </a:blip>
          <a:srcRect b="0" l="19681" r="19723" t="0"/>
          <a:stretch/>
        </p:blipFill>
        <p:spPr>
          <a:xfrm>
            <a:off x="6724399" y="2952775"/>
            <a:ext cx="2419601" cy="220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2175" y="1985351"/>
            <a:ext cx="4169399" cy="11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ctrTitle"/>
          </p:nvPr>
        </p:nvSpPr>
        <p:spPr>
          <a:xfrm>
            <a:off x="508825" y="1567900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Pandemic Impact:</a:t>
            </a:r>
            <a:br>
              <a:rPr lang="en" sz="5700"/>
            </a:br>
            <a:r>
              <a:rPr lang="en" sz="5700"/>
              <a:t>Housing</a:t>
            </a:r>
            <a:endParaRPr sz="5700"/>
          </a:p>
        </p:txBody>
      </p:sp>
      <p:pic>
        <p:nvPicPr>
          <p:cNvPr id="483" name="Google Shape;4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276" y="0"/>
            <a:ext cx="43187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9014" y="1567900"/>
            <a:ext cx="3754984" cy="12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51"/>
          <p:cNvSpPr txBox="1"/>
          <p:nvPr>
            <p:ph type="ctrTitle"/>
          </p:nvPr>
        </p:nvSpPr>
        <p:spPr>
          <a:xfrm>
            <a:off x="955850" y="94300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 Actions</a:t>
            </a:r>
            <a:endParaRPr/>
          </a:p>
        </p:txBody>
      </p:sp>
      <p:sp>
        <p:nvSpPr>
          <p:cNvPr id="491" name="Google Shape;491;p51"/>
          <p:cNvSpPr txBox="1"/>
          <p:nvPr>
            <p:ph idx="1" type="subTitle"/>
          </p:nvPr>
        </p:nvSpPr>
        <p:spPr>
          <a:xfrm>
            <a:off x="348775" y="841425"/>
            <a:ext cx="5557200" cy="27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Vigilance</a:t>
            </a:r>
            <a:r>
              <a:rPr lang="en"/>
              <a:t> is needed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Invest in local neighborhoods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Homeless shelters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Surveillance</a:t>
            </a:r>
            <a:r>
              <a:rPr lang="en"/>
              <a:t> 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Local Government Action</a:t>
            </a:r>
            <a:endParaRPr/>
          </a:p>
        </p:txBody>
      </p:sp>
      <p:pic>
        <p:nvPicPr>
          <p:cNvPr id="492" name="Google Shape;4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725" y="460325"/>
            <a:ext cx="1828600" cy="1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125" y="3424950"/>
            <a:ext cx="2193299" cy="146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4500" y="1189450"/>
            <a:ext cx="2193300" cy="11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52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500" name="Google Shape;500;p52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2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2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2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2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2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2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2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2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2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2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2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2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2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2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2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2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2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2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2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1" name="Google Shape;521;p52"/>
          <p:cNvGrpSpPr/>
          <p:nvPr/>
        </p:nvGrpSpPr>
        <p:grpSpPr>
          <a:xfrm>
            <a:off x="2022225" y="1913392"/>
            <a:ext cx="5099518" cy="1401321"/>
            <a:chOff x="-14" y="285750"/>
            <a:chExt cx="13598714" cy="3736855"/>
          </a:xfrm>
        </p:grpSpPr>
        <p:sp>
          <p:nvSpPr>
            <p:cNvPr id="522" name="Google Shape;522;p52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23" name="Google Shape;523;p52"/>
            <p:cNvSpPr txBox="1"/>
            <p:nvPr/>
          </p:nvSpPr>
          <p:spPr>
            <a:xfrm>
              <a:off x="-14" y="3365905"/>
              <a:ext cx="135987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accent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Any Questions?</a:t>
              </a:r>
              <a:endParaRPr sz="7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24" name="Google Shape;524;p52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2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2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624105" y="1778241"/>
            <a:ext cx="403200" cy="3591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640797" y="1186906"/>
            <a:ext cx="369900" cy="36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527625" y="31930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Agenda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1211280" y="12487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Introduction to the Topic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1211280" y="183464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Processing and Cleaning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1211280" y="2448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Data Cleaning (Covid) + Covid Heatmap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618553" y="2352160"/>
            <a:ext cx="414226" cy="414226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624105" y="3572516"/>
            <a:ext cx="403200" cy="3591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640797" y="2981181"/>
            <a:ext cx="369900" cy="369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1211280" y="3042981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Covid + Crime Hot Spot Analysis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1211280" y="3628922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Crime Hot Spot Analysis by Race + Media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1211280" y="4242878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Recommendations and Conclusion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618553" y="4146435"/>
            <a:ext cx="414226" cy="414226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7"/>
          <p:cNvSpPr txBox="1"/>
          <p:nvPr>
            <p:ph type="ctrTitle"/>
          </p:nvPr>
        </p:nvSpPr>
        <p:spPr>
          <a:xfrm>
            <a:off x="955850" y="94300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8" name="Google Shape;188;p27"/>
          <p:cNvSpPr txBox="1"/>
          <p:nvPr>
            <p:ph idx="1" type="subTitle"/>
          </p:nvPr>
        </p:nvSpPr>
        <p:spPr>
          <a:xfrm>
            <a:off x="348775" y="841425"/>
            <a:ext cx="8058000" cy="377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This project was conducted to study the rise in racially motivated crimes during the COVID-19 pandemic 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938" y="2014350"/>
            <a:ext cx="5882124" cy="237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514350" y="631175"/>
            <a:ext cx="7986600" cy="401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b="0" lang="en" sz="2400">
                <a:solidFill>
                  <a:schemeClr val="lt1"/>
                </a:solidFill>
              </a:rPr>
              <a:t>“With killings hitting a decade high after years of sustained reductions and shootings increasing nearly 40%, there is no doubt that COVID-19 has had a crucial impact on criminal activity in Los Angeles and in the U.S. in general.”</a:t>
            </a:r>
            <a:endParaRPr/>
          </a:p>
        </p:txBody>
      </p:sp>
      <p:sp>
        <p:nvSpPr>
          <p:cNvPr id="195" name="Google Shape;195;p28"/>
          <p:cNvSpPr txBox="1"/>
          <p:nvPr>
            <p:ph idx="1" type="subTitle"/>
          </p:nvPr>
        </p:nvSpPr>
        <p:spPr>
          <a:xfrm>
            <a:off x="1087800" y="4089600"/>
            <a:ext cx="5749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-Kevin Rector, Los Angeles Times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201" name="Google Shape;201;p29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9"/>
          <p:cNvSpPr txBox="1"/>
          <p:nvPr>
            <p:ph type="title"/>
          </p:nvPr>
        </p:nvSpPr>
        <p:spPr>
          <a:xfrm>
            <a:off x="37399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 and Processing</a:t>
            </a:r>
            <a:endParaRPr/>
          </a:p>
        </p:txBody>
      </p:sp>
      <p:sp>
        <p:nvSpPr>
          <p:cNvPr id="217" name="Google Shape;217;p2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9"/>
          <p:cNvSpPr txBox="1"/>
          <p:nvPr>
            <p:ph idx="1" type="subTitle"/>
          </p:nvPr>
        </p:nvSpPr>
        <p:spPr>
          <a:xfrm>
            <a:off x="37399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Los Angeles County Crime</a:t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29"/>
          <p:cNvGrpSpPr/>
          <p:nvPr/>
        </p:nvGrpSpPr>
        <p:grpSpPr>
          <a:xfrm>
            <a:off x="7567549" y="2036702"/>
            <a:ext cx="1141071" cy="1121799"/>
            <a:chOff x="16062331" y="8061331"/>
            <a:chExt cx="1196969" cy="1196969"/>
          </a:xfrm>
        </p:grpSpPr>
        <p:sp>
          <p:nvSpPr>
            <p:cNvPr id="222" name="Google Shape;222;p29"/>
            <p:cNvSpPr/>
            <p:nvPr/>
          </p:nvSpPr>
          <p:spPr>
            <a:xfrm>
              <a:off x="16295102" y="8294109"/>
              <a:ext cx="731418" cy="731418"/>
            </a:xfrm>
            <a:custGeom>
              <a:rect b="b" l="l" r="r" t="t"/>
              <a:pathLst>
                <a:path extrusionOk="0" h="731418" w="731418">
                  <a:moveTo>
                    <a:pt x="365709" y="731419"/>
                  </a:moveTo>
                  <a:cubicBezTo>
                    <a:pt x="164054" y="731419"/>
                    <a:pt x="0" y="567365"/>
                    <a:pt x="0" y="365709"/>
                  </a:cubicBezTo>
                  <a:cubicBezTo>
                    <a:pt x="0" y="164054"/>
                    <a:pt x="164054" y="0"/>
                    <a:pt x="365709" y="0"/>
                  </a:cubicBezTo>
                  <a:cubicBezTo>
                    <a:pt x="567365" y="0"/>
                    <a:pt x="731419" y="164054"/>
                    <a:pt x="731419" y="365709"/>
                  </a:cubicBezTo>
                  <a:cubicBezTo>
                    <a:pt x="731419" y="567365"/>
                    <a:pt x="567365" y="731419"/>
                    <a:pt x="365709" y="731419"/>
                  </a:cubicBezTo>
                  <a:close/>
                  <a:moveTo>
                    <a:pt x="365709" y="28166"/>
                  </a:moveTo>
                  <a:cubicBezTo>
                    <a:pt x="179588" y="28166"/>
                    <a:pt x="28166" y="179588"/>
                    <a:pt x="28166" y="365709"/>
                  </a:cubicBezTo>
                  <a:cubicBezTo>
                    <a:pt x="28166" y="551831"/>
                    <a:pt x="179588" y="703252"/>
                    <a:pt x="365709" y="703252"/>
                  </a:cubicBezTo>
                  <a:cubicBezTo>
                    <a:pt x="551831" y="703252"/>
                    <a:pt x="703252" y="551831"/>
                    <a:pt x="703252" y="365709"/>
                  </a:cubicBezTo>
                  <a:cubicBezTo>
                    <a:pt x="703252" y="179588"/>
                    <a:pt x="551831" y="28166"/>
                    <a:pt x="365709" y="28166"/>
                  </a:cubicBezTo>
                  <a:close/>
                </a:path>
              </a:pathLst>
            </a:custGeom>
            <a:solidFill>
              <a:srgbClr val="3637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6444772" y="8443774"/>
              <a:ext cx="432081" cy="432081"/>
            </a:xfrm>
            <a:custGeom>
              <a:rect b="b" l="l" r="r" t="t"/>
              <a:pathLst>
                <a:path extrusionOk="0" h="432081" w="432081">
                  <a:moveTo>
                    <a:pt x="432082" y="216041"/>
                  </a:moveTo>
                  <a:cubicBezTo>
                    <a:pt x="432082" y="335357"/>
                    <a:pt x="335357" y="432082"/>
                    <a:pt x="216041" y="432082"/>
                  </a:cubicBezTo>
                  <a:cubicBezTo>
                    <a:pt x="96725" y="432082"/>
                    <a:pt x="0" y="335357"/>
                    <a:pt x="0" y="216041"/>
                  </a:cubicBezTo>
                  <a:cubicBezTo>
                    <a:pt x="0" y="96725"/>
                    <a:pt x="96725" y="0"/>
                    <a:pt x="216041" y="0"/>
                  </a:cubicBezTo>
                  <a:cubicBezTo>
                    <a:pt x="335357" y="0"/>
                    <a:pt x="432082" y="96725"/>
                    <a:pt x="432082" y="216041"/>
                  </a:cubicBezTo>
                  <a:close/>
                </a:path>
              </a:pathLst>
            </a:custGeom>
            <a:solidFill>
              <a:srgbClr val="EFBC4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6062331" y="8061331"/>
              <a:ext cx="1196969" cy="1196969"/>
            </a:xfrm>
            <a:custGeom>
              <a:rect b="b" l="l" r="r" t="t"/>
              <a:pathLst>
                <a:path extrusionOk="0" h="1196969" w="1196969">
                  <a:moveTo>
                    <a:pt x="660226" y="1196969"/>
                  </a:moveTo>
                  <a:lnTo>
                    <a:pt x="536736" y="1196969"/>
                  </a:lnTo>
                  <a:cubicBezTo>
                    <a:pt x="529798" y="1196969"/>
                    <a:pt x="523898" y="1191915"/>
                    <a:pt x="522825" y="1185066"/>
                  </a:cubicBezTo>
                  <a:lnTo>
                    <a:pt x="503612" y="1062271"/>
                  </a:lnTo>
                  <a:cubicBezTo>
                    <a:pt x="444054" y="1050175"/>
                    <a:pt x="388306" y="1027084"/>
                    <a:pt x="337619" y="993519"/>
                  </a:cubicBezTo>
                  <a:lnTo>
                    <a:pt x="237207" y="1066761"/>
                  </a:lnTo>
                  <a:cubicBezTo>
                    <a:pt x="231596" y="1070853"/>
                    <a:pt x="223860" y="1070248"/>
                    <a:pt x="218950" y="1065338"/>
                  </a:cubicBezTo>
                  <a:lnTo>
                    <a:pt x="131631" y="978019"/>
                  </a:lnTo>
                  <a:cubicBezTo>
                    <a:pt x="126721" y="973116"/>
                    <a:pt x="126123" y="965366"/>
                    <a:pt x="130208" y="959762"/>
                  </a:cubicBezTo>
                  <a:lnTo>
                    <a:pt x="203450" y="859350"/>
                  </a:lnTo>
                  <a:cubicBezTo>
                    <a:pt x="169885" y="808663"/>
                    <a:pt x="146794" y="752915"/>
                    <a:pt x="134698" y="693357"/>
                  </a:cubicBezTo>
                  <a:lnTo>
                    <a:pt x="11903" y="674144"/>
                  </a:lnTo>
                  <a:cubicBezTo>
                    <a:pt x="5054" y="673071"/>
                    <a:pt x="0" y="667171"/>
                    <a:pt x="0" y="660233"/>
                  </a:cubicBezTo>
                  <a:lnTo>
                    <a:pt x="0" y="536736"/>
                  </a:lnTo>
                  <a:cubicBezTo>
                    <a:pt x="0" y="529798"/>
                    <a:pt x="5054" y="523898"/>
                    <a:pt x="11903" y="522825"/>
                  </a:cubicBezTo>
                  <a:lnTo>
                    <a:pt x="134698" y="503612"/>
                  </a:lnTo>
                  <a:cubicBezTo>
                    <a:pt x="146794" y="444054"/>
                    <a:pt x="169879" y="388306"/>
                    <a:pt x="203450" y="337619"/>
                  </a:cubicBezTo>
                  <a:lnTo>
                    <a:pt x="130208" y="237214"/>
                  </a:lnTo>
                  <a:cubicBezTo>
                    <a:pt x="126123" y="231610"/>
                    <a:pt x="126721" y="223860"/>
                    <a:pt x="131631" y="218957"/>
                  </a:cubicBezTo>
                  <a:lnTo>
                    <a:pt x="218950" y="131631"/>
                  </a:lnTo>
                  <a:cubicBezTo>
                    <a:pt x="223846" y="126721"/>
                    <a:pt x="231596" y="126116"/>
                    <a:pt x="237207" y="130208"/>
                  </a:cubicBezTo>
                  <a:lnTo>
                    <a:pt x="337619" y="203450"/>
                  </a:lnTo>
                  <a:cubicBezTo>
                    <a:pt x="388306" y="169885"/>
                    <a:pt x="444054" y="146794"/>
                    <a:pt x="503605" y="134698"/>
                  </a:cubicBezTo>
                  <a:lnTo>
                    <a:pt x="522825" y="11903"/>
                  </a:lnTo>
                  <a:cubicBezTo>
                    <a:pt x="523898" y="5054"/>
                    <a:pt x="529798" y="0"/>
                    <a:pt x="536736" y="0"/>
                  </a:cubicBezTo>
                  <a:lnTo>
                    <a:pt x="660226" y="0"/>
                  </a:lnTo>
                  <a:cubicBezTo>
                    <a:pt x="667164" y="0"/>
                    <a:pt x="673064" y="5054"/>
                    <a:pt x="674137" y="11903"/>
                  </a:cubicBezTo>
                  <a:lnTo>
                    <a:pt x="693357" y="134698"/>
                  </a:lnTo>
                  <a:cubicBezTo>
                    <a:pt x="752915" y="146794"/>
                    <a:pt x="808663" y="169885"/>
                    <a:pt x="859344" y="203450"/>
                  </a:cubicBezTo>
                  <a:lnTo>
                    <a:pt x="959755" y="130208"/>
                  </a:lnTo>
                  <a:cubicBezTo>
                    <a:pt x="965366" y="126116"/>
                    <a:pt x="973109" y="126721"/>
                    <a:pt x="978012" y="131631"/>
                  </a:cubicBezTo>
                  <a:lnTo>
                    <a:pt x="1065338" y="218957"/>
                  </a:lnTo>
                  <a:cubicBezTo>
                    <a:pt x="1070248" y="223860"/>
                    <a:pt x="1070846" y="231610"/>
                    <a:pt x="1066761" y="237214"/>
                  </a:cubicBezTo>
                  <a:lnTo>
                    <a:pt x="993519" y="337619"/>
                  </a:lnTo>
                  <a:cubicBezTo>
                    <a:pt x="1027090" y="388320"/>
                    <a:pt x="1050182" y="444075"/>
                    <a:pt x="1062264" y="503612"/>
                  </a:cubicBezTo>
                  <a:lnTo>
                    <a:pt x="1185066" y="522825"/>
                  </a:lnTo>
                  <a:cubicBezTo>
                    <a:pt x="1191915" y="523898"/>
                    <a:pt x="1196969" y="529798"/>
                    <a:pt x="1196969" y="536736"/>
                  </a:cubicBezTo>
                  <a:lnTo>
                    <a:pt x="1196969" y="660233"/>
                  </a:lnTo>
                  <a:cubicBezTo>
                    <a:pt x="1196969" y="667171"/>
                    <a:pt x="1191915" y="673071"/>
                    <a:pt x="1185066" y="674144"/>
                  </a:cubicBezTo>
                  <a:lnTo>
                    <a:pt x="1062264" y="693357"/>
                  </a:lnTo>
                  <a:cubicBezTo>
                    <a:pt x="1050182" y="752894"/>
                    <a:pt x="1027090" y="808649"/>
                    <a:pt x="993519" y="859350"/>
                  </a:cubicBezTo>
                  <a:lnTo>
                    <a:pt x="1066761" y="959762"/>
                  </a:lnTo>
                  <a:cubicBezTo>
                    <a:pt x="1070846" y="965366"/>
                    <a:pt x="1070248" y="973116"/>
                    <a:pt x="1065338" y="978019"/>
                  </a:cubicBezTo>
                  <a:lnTo>
                    <a:pt x="978012" y="1065338"/>
                  </a:lnTo>
                  <a:cubicBezTo>
                    <a:pt x="973109" y="1070248"/>
                    <a:pt x="965366" y="1070853"/>
                    <a:pt x="959755" y="1066761"/>
                  </a:cubicBezTo>
                  <a:lnTo>
                    <a:pt x="859344" y="993519"/>
                  </a:lnTo>
                  <a:cubicBezTo>
                    <a:pt x="808663" y="1027084"/>
                    <a:pt x="752915" y="1050175"/>
                    <a:pt x="693357" y="1062271"/>
                  </a:cubicBezTo>
                  <a:lnTo>
                    <a:pt x="674137" y="1185066"/>
                  </a:lnTo>
                  <a:cubicBezTo>
                    <a:pt x="673064" y="1191915"/>
                    <a:pt x="667164" y="1196969"/>
                    <a:pt x="660226" y="1196969"/>
                  </a:cubicBezTo>
                  <a:close/>
                  <a:moveTo>
                    <a:pt x="548791" y="1168803"/>
                  </a:moveTo>
                  <a:lnTo>
                    <a:pt x="648178" y="1168803"/>
                  </a:lnTo>
                  <a:lnTo>
                    <a:pt x="667061" y="1048133"/>
                  </a:lnTo>
                  <a:cubicBezTo>
                    <a:pt x="667983" y="1042212"/>
                    <a:pt x="672562" y="1037529"/>
                    <a:pt x="678455" y="1036456"/>
                  </a:cubicBezTo>
                  <a:cubicBezTo>
                    <a:pt x="741053" y="1025096"/>
                    <a:pt x="799318" y="1000966"/>
                    <a:pt x="851628" y="964727"/>
                  </a:cubicBezTo>
                  <a:cubicBezTo>
                    <a:pt x="856559" y="961316"/>
                    <a:pt x="863105" y="961392"/>
                    <a:pt x="867946" y="964926"/>
                  </a:cubicBezTo>
                  <a:lnTo>
                    <a:pt x="966618" y="1036903"/>
                  </a:lnTo>
                  <a:lnTo>
                    <a:pt x="1036903" y="966625"/>
                  </a:lnTo>
                  <a:lnTo>
                    <a:pt x="964926" y="867953"/>
                  </a:lnTo>
                  <a:cubicBezTo>
                    <a:pt x="961399" y="863112"/>
                    <a:pt x="961316" y="856565"/>
                    <a:pt x="964727" y="851635"/>
                  </a:cubicBezTo>
                  <a:cubicBezTo>
                    <a:pt x="1000973" y="799297"/>
                    <a:pt x="1025103" y="741032"/>
                    <a:pt x="1036449" y="678462"/>
                  </a:cubicBezTo>
                  <a:cubicBezTo>
                    <a:pt x="1037515" y="672562"/>
                    <a:pt x="1042205" y="667983"/>
                    <a:pt x="1048126" y="667061"/>
                  </a:cubicBezTo>
                  <a:lnTo>
                    <a:pt x="1168803" y="648178"/>
                  </a:lnTo>
                  <a:lnTo>
                    <a:pt x="1168803" y="548791"/>
                  </a:lnTo>
                  <a:lnTo>
                    <a:pt x="1048126" y="529908"/>
                  </a:lnTo>
                  <a:cubicBezTo>
                    <a:pt x="1042205" y="528987"/>
                    <a:pt x="1037515" y="524407"/>
                    <a:pt x="1036449" y="518507"/>
                  </a:cubicBezTo>
                  <a:cubicBezTo>
                    <a:pt x="1025103" y="455937"/>
                    <a:pt x="1000973" y="397672"/>
                    <a:pt x="964727" y="345334"/>
                  </a:cubicBezTo>
                  <a:cubicBezTo>
                    <a:pt x="961316" y="340404"/>
                    <a:pt x="961399" y="333857"/>
                    <a:pt x="964926" y="329016"/>
                  </a:cubicBezTo>
                  <a:lnTo>
                    <a:pt x="1036903" y="230351"/>
                  </a:lnTo>
                  <a:lnTo>
                    <a:pt x="966618" y="160066"/>
                  </a:lnTo>
                  <a:lnTo>
                    <a:pt x="867946" y="232043"/>
                  </a:lnTo>
                  <a:cubicBezTo>
                    <a:pt x="863105" y="235570"/>
                    <a:pt x="856559" y="235653"/>
                    <a:pt x="851628" y="232242"/>
                  </a:cubicBezTo>
                  <a:cubicBezTo>
                    <a:pt x="799318" y="196003"/>
                    <a:pt x="741053" y="171873"/>
                    <a:pt x="678455" y="160513"/>
                  </a:cubicBezTo>
                  <a:cubicBezTo>
                    <a:pt x="672562" y="159440"/>
                    <a:pt x="667983" y="154757"/>
                    <a:pt x="667061" y="148836"/>
                  </a:cubicBezTo>
                  <a:lnTo>
                    <a:pt x="648178" y="28166"/>
                  </a:lnTo>
                  <a:lnTo>
                    <a:pt x="548784" y="28166"/>
                  </a:lnTo>
                  <a:lnTo>
                    <a:pt x="529901" y="148836"/>
                  </a:lnTo>
                  <a:cubicBezTo>
                    <a:pt x="528980" y="154757"/>
                    <a:pt x="524400" y="159440"/>
                    <a:pt x="518507" y="160513"/>
                  </a:cubicBezTo>
                  <a:cubicBezTo>
                    <a:pt x="455916" y="171873"/>
                    <a:pt x="397651" y="196003"/>
                    <a:pt x="345334" y="232242"/>
                  </a:cubicBezTo>
                  <a:cubicBezTo>
                    <a:pt x="340411" y="235653"/>
                    <a:pt x="333857" y="235570"/>
                    <a:pt x="329016" y="232043"/>
                  </a:cubicBezTo>
                  <a:lnTo>
                    <a:pt x="230344" y="160066"/>
                  </a:lnTo>
                  <a:lnTo>
                    <a:pt x="160066" y="230351"/>
                  </a:lnTo>
                  <a:lnTo>
                    <a:pt x="232043" y="329016"/>
                  </a:lnTo>
                  <a:cubicBezTo>
                    <a:pt x="235570" y="333857"/>
                    <a:pt x="235653" y="340404"/>
                    <a:pt x="232242" y="345334"/>
                  </a:cubicBezTo>
                  <a:cubicBezTo>
                    <a:pt x="196003" y="397658"/>
                    <a:pt x="171873" y="455923"/>
                    <a:pt x="160513" y="518514"/>
                  </a:cubicBezTo>
                  <a:cubicBezTo>
                    <a:pt x="159440" y="524407"/>
                    <a:pt x="154757" y="528987"/>
                    <a:pt x="148836" y="529908"/>
                  </a:cubicBezTo>
                  <a:lnTo>
                    <a:pt x="28166" y="548791"/>
                  </a:lnTo>
                  <a:lnTo>
                    <a:pt x="28166" y="648178"/>
                  </a:lnTo>
                  <a:lnTo>
                    <a:pt x="148836" y="667061"/>
                  </a:lnTo>
                  <a:cubicBezTo>
                    <a:pt x="154757" y="667983"/>
                    <a:pt x="159440" y="672562"/>
                    <a:pt x="160513" y="678455"/>
                  </a:cubicBezTo>
                  <a:cubicBezTo>
                    <a:pt x="171873" y="741046"/>
                    <a:pt x="196003" y="799311"/>
                    <a:pt x="232242" y="851635"/>
                  </a:cubicBezTo>
                  <a:cubicBezTo>
                    <a:pt x="235653" y="856559"/>
                    <a:pt x="235570" y="863112"/>
                    <a:pt x="232043" y="867953"/>
                  </a:cubicBezTo>
                  <a:lnTo>
                    <a:pt x="160066" y="966625"/>
                  </a:lnTo>
                  <a:lnTo>
                    <a:pt x="230344" y="1036903"/>
                  </a:lnTo>
                  <a:lnTo>
                    <a:pt x="329016" y="964926"/>
                  </a:lnTo>
                  <a:cubicBezTo>
                    <a:pt x="333857" y="961392"/>
                    <a:pt x="340411" y="961316"/>
                    <a:pt x="345334" y="964727"/>
                  </a:cubicBezTo>
                  <a:cubicBezTo>
                    <a:pt x="397658" y="1000966"/>
                    <a:pt x="455923" y="1025096"/>
                    <a:pt x="518514" y="1036456"/>
                  </a:cubicBezTo>
                  <a:cubicBezTo>
                    <a:pt x="524407" y="1037529"/>
                    <a:pt x="528987" y="1042212"/>
                    <a:pt x="529908" y="1048133"/>
                  </a:cubicBezTo>
                  <a:lnTo>
                    <a:pt x="548791" y="1168803"/>
                  </a:lnTo>
                  <a:close/>
                  <a:moveTo>
                    <a:pt x="1182886" y="660233"/>
                  </a:moveTo>
                  <a:lnTo>
                    <a:pt x="1183023" y="660233"/>
                  </a:lnTo>
                  <a:lnTo>
                    <a:pt x="1182886" y="660233"/>
                  </a:lnTo>
                  <a:close/>
                </a:path>
              </a:pathLst>
            </a:custGeom>
            <a:solidFill>
              <a:srgbClr val="363739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36373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406225" y="2833513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Neighbourhoods</a:t>
            </a:r>
            <a:r>
              <a:rPr lang="en"/>
              <a:t>, Population, and Race</a:t>
            </a:r>
            <a:endParaRPr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406225" y="2151088"/>
            <a:ext cx="4457100" cy="68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of Los Angeles</a:t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15" y="2151100"/>
            <a:ext cx="2906210" cy="8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516600" y="442625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Data Before: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239" name="Google Shape;239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rPr>
              <a:t>City of Los Angeles Neighborhoods Population &amp; Race</a:t>
            </a:r>
            <a:endParaRPr sz="1800">
              <a:solidFill>
                <a:schemeClr val="lt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225" y="1400300"/>
            <a:ext cx="4610718" cy="35313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516600" y="1523025"/>
            <a:ext cx="32868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69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•"/>
            </a:pPr>
            <a:r>
              <a:rPr lang="en" sz="2500">
                <a:solidFill>
                  <a:schemeClr val="lt1"/>
                </a:solidFill>
              </a:rPr>
              <a:t>Population based on race and %</a:t>
            </a:r>
            <a:endParaRPr sz="2500">
              <a:solidFill>
                <a:schemeClr val="lt1"/>
              </a:solidFill>
            </a:endParaRPr>
          </a:p>
          <a:p>
            <a:pPr indent="-469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•"/>
            </a:pPr>
            <a:r>
              <a:rPr lang="en" sz="2500">
                <a:solidFill>
                  <a:schemeClr val="lt1"/>
                </a:solidFill>
              </a:rPr>
              <a:t>356 rows</a:t>
            </a:r>
            <a:endParaRPr sz="2500">
              <a:solidFill>
                <a:schemeClr val="lt1"/>
              </a:solidFill>
            </a:endParaRPr>
          </a:p>
          <a:p>
            <a:pPr indent="-469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Char char="•"/>
            </a:pPr>
            <a:r>
              <a:rPr lang="en" sz="2500">
                <a:solidFill>
                  <a:schemeClr val="lt1"/>
                </a:solidFill>
              </a:rPr>
              <a:t>10 columns</a:t>
            </a: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Steps: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489000" y="168602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Initial Cleaning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Adding Columns for % in LA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Zip Codes added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Latitude and Longitude columns</a:t>
            </a:r>
            <a:endParaRPr sz="2400"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/>
          <p:nvPr/>
        </p:nvSpPr>
        <p:spPr>
          <a:xfrm>
            <a:off x="6714275" y="7681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39325" y="966200"/>
            <a:ext cx="5463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City of Los Angeles Neighborhoods Population &amp; Race</a:t>
            </a:r>
            <a:endParaRPr sz="18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252" name="Google Shape;252;p32"/>
          <p:cNvSpPr/>
          <p:nvPr/>
        </p:nvSpPr>
        <p:spPr>
          <a:xfrm rot="10800000">
            <a:off x="8006506" y="-6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475" y="2008225"/>
            <a:ext cx="3175175" cy="17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